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25"/>
  </p:notesMasterIdLst>
  <p:handoutMasterIdLst>
    <p:handoutMasterId r:id="rId26"/>
  </p:handoutMasterIdLst>
  <p:sldIdLst>
    <p:sldId id="256" r:id="rId2"/>
    <p:sldId id="257" r:id="rId3"/>
    <p:sldId id="264" r:id="rId4"/>
    <p:sldId id="270" r:id="rId5"/>
    <p:sldId id="327" r:id="rId6"/>
    <p:sldId id="276" r:id="rId7"/>
    <p:sldId id="348" r:id="rId8"/>
    <p:sldId id="349" r:id="rId9"/>
    <p:sldId id="350" r:id="rId10"/>
    <p:sldId id="318" r:id="rId11"/>
    <p:sldId id="344" r:id="rId12"/>
    <p:sldId id="283" r:id="rId13"/>
    <p:sldId id="313" r:id="rId14"/>
    <p:sldId id="328" r:id="rId15"/>
    <p:sldId id="297" r:id="rId16"/>
    <p:sldId id="309" r:id="rId17"/>
    <p:sldId id="339" r:id="rId18"/>
    <p:sldId id="341" r:id="rId19"/>
    <p:sldId id="324" r:id="rId20"/>
    <p:sldId id="289" r:id="rId21"/>
    <p:sldId id="294" r:id="rId22"/>
    <p:sldId id="285" r:id="rId23"/>
    <p:sldId id="29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4675" autoAdjust="0"/>
  </p:normalViewPr>
  <p:slideViewPr>
    <p:cSldViewPr>
      <p:cViewPr varScale="1">
        <p:scale>
          <a:sx n="106" d="100"/>
          <a:sy n="106" d="100"/>
        </p:scale>
        <p:origin x="1254" y="108"/>
      </p:cViewPr>
      <p:guideLst>
        <p:guide orient="horz" pos="2160"/>
        <p:guide pos="2880"/>
      </p:guideLst>
    </p:cSldViewPr>
  </p:slideViewPr>
  <p:notesTextViewPr>
    <p:cViewPr>
      <p:scale>
        <a:sx n="1" d="1"/>
        <a:sy n="1" d="1"/>
      </p:scale>
      <p:origin x="0" y="0"/>
    </p:cViewPr>
  </p:notesTextViewPr>
  <p:sorterViewPr>
    <p:cViewPr>
      <p:scale>
        <a:sx n="100" d="100"/>
        <a:sy n="100" d="100"/>
      </p:scale>
      <p:origin x="0" y="-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o.orellana\AppData\Local\Temp\cansim-0010010-eng-3456371592514261808.csv"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GOA\SHARED\AGRIC\PSIA\IA%20Section\Stampede%20Investment%20Forum%202017\communications\Messages%20and%20speaker%20points\Copy%20of%20AltaMfg%20Sales%202006-2016p.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GOA\SHARED\AGRIC\PSIA\IA%20Section\Stampede%20Investment%20Forum%202017\communications\Messages%20and%20speaker%20points\Alberta%20Exports%20top%2010%20countrues%20201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Alberta's Crop Production 2016 (metric tonnes)</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Sheet1!$E$3:$E$21</c:f>
              <c:strCache>
                <c:ptCount val="19"/>
                <c:pt idx="0">
                  <c:v>Type of crop</c:v>
                </c:pt>
                <c:pt idx="1">
                  <c:v>Triticale </c:v>
                </c:pt>
                <c:pt idx="2">
                  <c:v>Mixed grains </c:v>
                </c:pt>
                <c:pt idx="3">
                  <c:v>Rye, all </c:v>
                </c:pt>
                <c:pt idx="4">
                  <c:v>Fababeans </c:v>
                </c:pt>
                <c:pt idx="5">
                  <c:v>Flaxseed </c:v>
                </c:pt>
                <c:pt idx="6">
                  <c:v>Beans, all dry (white and coloured) </c:v>
                </c:pt>
                <c:pt idx="7">
                  <c:v>Corn for grain </c:v>
                </c:pt>
                <c:pt idx="8">
                  <c:v>Mustard seed </c:v>
                </c:pt>
                <c:pt idx="9">
                  <c:v>Lentils</c:v>
                </c:pt>
                <c:pt idx="10">
                  <c:v>Oats </c:v>
                </c:pt>
                <c:pt idx="11">
                  <c:v>Sugar beets </c:v>
                </c:pt>
                <c:pt idx="12">
                  <c:v>Corn, fodder </c:v>
                </c:pt>
                <c:pt idx="13">
                  <c:v>Peas, dry </c:v>
                </c:pt>
                <c:pt idx="14">
                  <c:v>Barley </c:v>
                </c:pt>
                <c:pt idx="15">
                  <c:v>Canola </c:v>
                </c:pt>
                <c:pt idx="16">
                  <c:v>Tame hay </c:v>
                </c:pt>
                <c:pt idx="17">
                  <c:v>Wheat, all excluding durum wheat </c:v>
                </c:pt>
                <c:pt idx="18">
                  <c:v>Wheat, all </c:v>
                </c:pt>
              </c:strCache>
            </c:strRef>
          </c:cat>
          <c:val>
            <c:numRef>
              <c:f>Sheet1!$F$3:$F$21</c:f>
              <c:numCache>
                <c:formatCode>_(* #,##0.00_);_(* \(#,##0.00\);_(* "-"??_);_(@_)</c:formatCode>
                <c:ptCount val="19"/>
                <c:pt idx="0" formatCode="General">
                  <c:v>2016</c:v>
                </c:pt>
                <c:pt idx="1">
                  <c:v>19600</c:v>
                </c:pt>
                <c:pt idx="2">
                  <c:v>24900</c:v>
                </c:pt>
                <c:pt idx="3">
                  <c:v>49500</c:v>
                </c:pt>
                <c:pt idx="4">
                  <c:v>54400</c:v>
                </c:pt>
                <c:pt idx="5">
                  <c:v>54600</c:v>
                </c:pt>
                <c:pt idx="6">
                  <c:v>54700</c:v>
                </c:pt>
                <c:pt idx="7">
                  <c:v>63500</c:v>
                </c:pt>
                <c:pt idx="8">
                  <c:v>71600</c:v>
                </c:pt>
                <c:pt idx="9">
                  <c:v>506200</c:v>
                </c:pt>
                <c:pt idx="10">
                  <c:v>624600</c:v>
                </c:pt>
                <c:pt idx="11">
                  <c:v>725700</c:v>
                </c:pt>
                <c:pt idx="12">
                  <c:v>1542200</c:v>
                </c:pt>
                <c:pt idx="13">
                  <c:v>2271200</c:v>
                </c:pt>
                <c:pt idx="14">
                  <c:v>4398000</c:v>
                </c:pt>
                <c:pt idx="15">
                  <c:v>5783300</c:v>
                </c:pt>
                <c:pt idx="16">
                  <c:v>7819900</c:v>
                </c:pt>
                <c:pt idx="17">
                  <c:v>8314300</c:v>
                </c:pt>
                <c:pt idx="18">
                  <c:v>9898200</c:v>
                </c:pt>
              </c:numCache>
            </c:numRef>
          </c:val>
        </c:ser>
        <c:dLbls>
          <c:showLegendKey val="0"/>
          <c:showVal val="1"/>
          <c:showCatName val="0"/>
          <c:showSerName val="0"/>
          <c:showPercent val="0"/>
          <c:showBubbleSize val="0"/>
        </c:dLbls>
        <c:gapWidth val="150"/>
        <c:overlap val="-25"/>
        <c:axId val="273618928"/>
        <c:axId val="273619312"/>
      </c:barChart>
      <c:catAx>
        <c:axId val="273618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73619312"/>
        <c:crosses val="autoZero"/>
        <c:auto val="1"/>
        <c:lblAlgn val="ctr"/>
        <c:lblOffset val="100"/>
        <c:noMultiLvlLbl val="0"/>
      </c:catAx>
      <c:valAx>
        <c:axId val="273619312"/>
        <c:scaling>
          <c:orientation val="minMax"/>
        </c:scaling>
        <c:delete val="1"/>
        <c:axPos val="b"/>
        <c:numFmt formatCode="General" sourceLinked="1"/>
        <c:majorTickMark val="none"/>
        <c:minorTickMark val="none"/>
        <c:tickLblPos val="nextTo"/>
        <c:crossAx val="273618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Alberta's</a:t>
            </a:r>
            <a:r>
              <a:rPr lang="en-US" baseline="0"/>
              <a:t> </a:t>
            </a:r>
            <a:r>
              <a:rPr lang="en-US"/>
              <a:t>Food and Beverages Manufacturing Sales</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Sheet1!$E$3</c:f>
              <c:strCache>
                <c:ptCount val="1"/>
                <c:pt idx="0">
                  <c:v>Food and Beverages Manufacturing Sales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Sheet1!$D$4:$D$14</c:f>
              <c:strCache>
                <c:ptCount val="11"/>
                <c:pt idx="0">
                  <c:v>2006</c:v>
                </c:pt>
                <c:pt idx="1">
                  <c:v>2007</c:v>
                </c:pt>
                <c:pt idx="2">
                  <c:v>2008</c:v>
                </c:pt>
                <c:pt idx="3">
                  <c:v>2009</c:v>
                </c:pt>
                <c:pt idx="4">
                  <c:v>2010</c:v>
                </c:pt>
                <c:pt idx="5">
                  <c:v>2011</c:v>
                </c:pt>
                <c:pt idx="6">
                  <c:v>2012r</c:v>
                </c:pt>
                <c:pt idx="7">
                  <c:v>2013r</c:v>
                </c:pt>
                <c:pt idx="8">
                  <c:v>2014r</c:v>
                </c:pt>
                <c:pt idx="9">
                  <c:v>2015r</c:v>
                </c:pt>
                <c:pt idx="10">
                  <c:v>2016p</c:v>
                </c:pt>
              </c:strCache>
            </c:strRef>
          </c:cat>
          <c:val>
            <c:numRef>
              <c:f>Sheet1!$E$4:$E$14</c:f>
              <c:numCache>
                <c:formatCode>_(* #,##0_);_(* \(#,##0\);_(* "-"??_);_(@_)</c:formatCode>
                <c:ptCount val="11"/>
                <c:pt idx="0">
                  <c:v>9667421</c:v>
                </c:pt>
                <c:pt idx="1">
                  <c:v>10038194</c:v>
                </c:pt>
                <c:pt idx="2">
                  <c:v>10251351</c:v>
                </c:pt>
                <c:pt idx="3">
                  <c:v>10114937</c:v>
                </c:pt>
                <c:pt idx="4">
                  <c:v>10637109</c:v>
                </c:pt>
                <c:pt idx="5">
                  <c:v>11073295</c:v>
                </c:pt>
                <c:pt idx="6">
                  <c:v>12600304</c:v>
                </c:pt>
                <c:pt idx="7">
                  <c:v>11971018</c:v>
                </c:pt>
                <c:pt idx="8">
                  <c:v>12265062</c:v>
                </c:pt>
                <c:pt idx="9">
                  <c:v>13329721</c:v>
                </c:pt>
                <c:pt idx="10">
                  <c:v>14559397</c:v>
                </c:pt>
              </c:numCache>
            </c:numRef>
          </c:val>
        </c:ser>
        <c:dLbls>
          <c:showLegendKey val="0"/>
          <c:showVal val="0"/>
          <c:showCatName val="0"/>
          <c:showSerName val="0"/>
          <c:showPercent val="0"/>
          <c:showBubbleSize val="0"/>
        </c:dLbls>
        <c:gapWidth val="219"/>
        <c:overlap val="-27"/>
        <c:axId val="274935360"/>
        <c:axId val="274292896"/>
      </c:barChart>
      <c:lineChart>
        <c:grouping val="standard"/>
        <c:varyColors val="0"/>
        <c:ser>
          <c:idx val="1"/>
          <c:order val="1"/>
          <c:tx>
            <c:strRef>
              <c:f>Sheet1!$F$3</c:f>
              <c:strCache>
                <c:ptCount val="1"/>
                <c:pt idx="0">
                  <c:v>as a % of total manufacturing sales</c:v>
                </c:pt>
              </c:strCache>
            </c:strRef>
          </c:tx>
          <c:spPr>
            <a:ln w="28575" cap="rnd">
              <a:solidFill>
                <a:schemeClr val="accent2"/>
              </a:solidFill>
              <a:round/>
            </a:ln>
            <a:effectLst/>
          </c:spPr>
          <c:marker>
            <c:symbol val="none"/>
          </c:marker>
          <c:cat>
            <c:strRef>
              <c:f>Sheet1!$D$4:$D$14</c:f>
              <c:strCache>
                <c:ptCount val="11"/>
                <c:pt idx="0">
                  <c:v>2006</c:v>
                </c:pt>
                <c:pt idx="1">
                  <c:v>2007</c:v>
                </c:pt>
                <c:pt idx="2">
                  <c:v>2008</c:v>
                </c:pt>
                <c:pt idx="3">
                  <c:v>2009</c:v>
                </c:pt>
                <c:pt idx="4">
                  <c:v>2010</c:v>
                </c:pt>
                <c:pt idx="5">
                  <c:v>2011</c:v>
                </c:pt>
                <c:pt idx="6">
                  <c:v>2012r</c:v>
                </c:pt>
                <c:pt idx="7">
                  <c:v>2013r</c:v>
                </c:pt>
                <c:pt idx="8">
                  <c:v>2014r</c:v>
                </c:pt>
                <c:pt idx="9">
                  <c:v>2015r</c:v>
                </c:pt>
                <c:pt idx="10">
                  <c:v>2016p</c:v>
                </c:pt>
              </c:strCache>
            </c:strRef>
          </c:cat>
          <c:val>
            <c:numRef>
              <c:f>Sheet1!$F$4:$F$14</c:f>
              <c:numCache>
                <c:formatCode>0%</c:formatCode>
                <c:ptCount val="11"/>
                <c:pt idx="0">
                  <c:v>0.1515191329752808</c:v>
                </c:pt>
                <c:pt idx="1">
                  <c:v>0.15460879002523656</c:v>
                </c:pt>
                <c:pt idx="2">
                  <c:v>0.1484581409949535</c:v>
                </c:pt>
                <c:pt idx="3">
                  <c:v>0.18768578039138786</c:v>
                </c:pt>
                <c:pt idx="4">
                  <c:v>0.17917724679471494</c:v>
                </c:pt>
                <c:pt idx="5">
                  <c:v>0.1584612844661463</c:v>
                </c:pt>
                <c:pt idx="6">
                  <c:v>0.17334480444708392</c:v>
                </c:pt>
                <c:pt idx="7">
                  <c:v>0.16078918452793725</c:v>
                </c:pt>
                <c:pt idx="8">
                  <c:v>0.15482351842815326</c:v>
                </c:pt>
                <c:pt idx="9">
                  <c:v>0.1914994805054836</c:v>
                </c:pt>
                <c:pt idx="10">
                  <c:v>0.23272572885012552</c:v>
                </c:pt>
              </c:numCache>
            </c:numRef>
          </c:val>
          <c:smooth val="0"/>
        </c:ser>
        <c:dLbls>
          <c:showLegendKey val="0"/>
          <c:showVal val="0"/>
          <c:showCatName val="0"/>
          <c:showSerName val="0"/>
          <c:showPercent val="0"/>
          <c:showBubbleSize val="0"/>
        </c:dLbls>
        <c:marker val="1"/>
        <c:smooth val="0"/>
        <c:axId val="173589232"/>
        <c:axId val="273552936"/>
      </c:lineChart>
      <c:catAx>
        <c:axId val="27493536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292896"/>
        <c:crosses val="autoZero"/>
        <c:auto val="1"/>
        <c:lblAlgn val="ctr"/>
        <c:lblOffset val="100"/>
        <c:noMultiLvlLbl val="0"/>
      </c:catAx>
      <c:valAx>
        <c:axId val="274292896"/>
        <c:scaling>
          <c:orientation val="minMax"/>
        </c:scaling>
        <c:delete val="0"/>
        <c:axPos val="l"/>
        <c:majorGridlines>
          <c:spPr>
            <a:ln>
              <a:solidFill>
                <a:schemeClr val="tx1">
                  <a:lumMod val="15000"/>
                  <a:lumOff val="85000"/>
                </a:schemeClr>
              </a:solidFill>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935360"/>
        <c:crosses val="autoZero"/>
        <c:crossBetween val="between"/>
      </c:valAx>
      <c:valAx>
        <c:axId val="27355293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589232"/>
        <c:crosses val="max"/>
        <c:crossBetween val="between"/>
      </c:valAx>
      <c:catAx>
        <c:axId val="173589232"/>
        <c:scaling>
          <c:orientation val="minMax"/>
        </c:scaling>
        <c:delete val="1"/>
        <c:axPos val="b"/>
        <c:numFmt formatCode="General" sourceLinked="1"/>
        <c:majorTickMark val="none"/>
        <c:minorTickMark val="none"/>
        <c:tickLblPos val="nextTo"/>
        <c:crossAx val="2735529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Alberta </a:t>
            </a:r>
            <a:r>
              <a:rPr lang="en-US" dirty="0" err="1"/>
              <a:t>Agri</a:t>
            </a:r>
            <a:r>
              <a:rPr lang="en-US" dirty="0"/>
              <a:t>-Food Exports</a:t>
            </a:r>
            <a:r>
              <a:rPr lang="en-US" baseline="0" dirty="0"/>
              <a:t> Top 10 Partners (2016)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FF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Sheet1!$C$4:$C$13</c:f>
              <c:strCache>
                <c:ptCount val="10"/>
                <c:pt idx="0">
                  <c:v>United States</c:v>
                </c:pt>
                <c:pt idx="1">
                  <c:v>China</c:v>
                </c:pt>
                <c:pt idx="2">
                  <c:v>Japan</c:v>
                </c:pt>
                <c:pt idx="3">
                  <c:v>Mexico</c:v>
                </c:pt>
                <c:pt idx="4">
                  <c:v>Korea, South</c:v>
                </c:pt>
                <c:pt idx="5">
                  <c:v>Pakistan</c:v>
                </c:pt>
                <c:pt idx="6">
                  <c:v>Hong Kong</c:v>
                </c:pt>
                <c:pt idx="7">
                  <c:v>United Arab Emirates</c:v>
                </c:pt>
                <c:pt idx="8">
                  <c:v>Indonesia</c:v>
                </c:pt>
                <c:pt idx="9">
                  <c:v>Bangladesh</c:v>
                </c:pt>
              </c:strCache>
            </c:strRef>
          </c:cat>
          <c:val>
            <c:numRef>
              <c:f>Sheet1!$D$4:$D$13</c:f>
              <c:numCache>
                <c:formatCode>0%</c:formatCode>
                <c:ptCount val="10"/>
                <c:pt idx="0">
                  <c:v>0.39733983935822731</c:v>
                </c:pt>
                <c:pt idx="1">
                  <c:v>0.14115100899157673</c:v>
                </c:pt>
                <c:pt idx="2">
                  <c:v>0.12515028175613294</c:v>
                </c:pt>
                <c:pt idx="3">
                  <c:v>5.5159014163414545E-2</c:v>
                </c:pt>
                <c:pt idx="4">
                  <c:v>2.3794840484036937E-2</c:v>
                </c:pt>
                <c:pt idx="5">
                  <c:v>2.3730490733750675E-2</c:v>
                </c:pt>
                <c:pt idx="6">
                  <c:v>1.7857601338032852E-2</c:v>
                </c:pt>
                <c:pt idx="7">
                  <c:v>1.5724130572617959E-2</c:v>
                </c:pt>
                <c:pt idx="8">
                  <c:v>1.5629376863242426E-2</c:v>
                </c:pt>
                <c:pt idx="9">
                  <c:v>1.4432444111060823E-2</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718E7-8D41-48D6-BE01-A4827270183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CA"/>
        </a:p>
      </dgm:t>
    </dgm:pt>
    <dgm:pt modelId="{A972C822-C76A-45EF-96E9-38A54AE84D34}">
      <dgm:prSet phldrT="[Text]" custT="1"/>
      <dgm:spPr/>
      <dgm:t>
        <a:bodyPr/>
        <a:lstStyle/>
        <a:p>
          <a:r>
            <a:rPr lang="en-US" sz="3200" dirty="0" smtClean="0"/>
            <a:t>14.6%</a:t>
          </a:r>
          <a:endParaRPr lang="en-CA" sz="3200" dirty="0"/>
        </a:p>
      </dgm:t>
    </dgm:pt>
    <dgm:pt modelId="{975B7899-03CC-49D2-8D6C-A42917139994}" type="parTrans" cxnId="{D05E1F32-E046-4BCB-B441-719E1F0F6918}">
      <dgm:prSet/>
      <dgm:spPr/>
      <dgm:t>
        <a:bodyPr/>
        <a:lstStyle/>
        <a:p>
          <a:endParaRPr lang="en-CA"/>
        </a:p>
      </dgm:t>
    </dgm:pt>
    <dgm:pt modelId="{5798DAFC-E528-4C3E-97C1-2E02E8D76B65}" type="sibTrans" cxnId="{D05E1F32-E046-4BCB-B441-719E1F0F6918}">
      <dgm:prSet/>
      <dgm:spPr/>
      <dgm:t>
        <a:bodyPr/>
        <a:lstStyle/>
        <a:p>
          <a:endParaRPr lang="en-CA"/>
        </a:p>
      </dgm:t>
    </dgm:pt>
    <dgm:pt modelId="{B98E5406-72D5-4D7D-A843-1363E8889502}" type="pres">
      <dgm:prSet presAssocID="{EE4718E7-8D41-48D6-BE01-A48272701839}" presName="compositeShape" presStyleCnt="0">
        <dgm:presLayoutVars>
          <dgm:chMax val="2"/>
          <dgm:dir/>
          <dgm:resizeHandles val="exact"/>
        </dgm:presLayoutVars>
      </dgm:prSet>
      <dgm:spPr/>
      <dgm:t>
        <a:bodyPr/>
        <a:lstStyle/>
        <a:p>
          <a:endParaRPr lang="en-CA"/>
        </a:p>
      </dgm:t>
    </dgm:pt>
    <dgm:pt modelId="{922CD329-D5EF-480E-ADDF-ACD518E74F6C}" type="pres">
      <dgm:prSet presAssocID="{A972C822-C76A-45EF-96E9-38A54AE84D34}" presName="upArrow" presStyleLbl="node1" presStyleIdx="0" presStyleCnt="1" custAng="10800000" custScaleX="149080" custScaleY="73237" custLinFactNeighborX="27930" custLinFactNeighborY="-2628"/>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0000"/>
          </a:solidFill>
        </a:ln>
      </dgm:spPr>
    </dgm:pt>
    <dgm:pt modelId="{33B402CE-2FF0-4ECB-81B3-171E8FF6BF3A}" type="pres">
      <dgm:prSet presAssocID="{A972C822-C76A-45EF-96E9-38A54AE84D34}" presName="upArrowText" presStyleLbl="revTx" presStyleIdx="0" presStyleCnt="1" custScaleX="83376" custScaleY="38456" custLinFactNeighborX="-47" custLinFactNeighborY="-5546">
        <dgm:presLayoutVars>
          <dgm:chMax val="0"/>
          <dgm:bulletEnabled val="1"/>
        </dgm:presLayoutVars>
      </dgm:prSet>
      <dgm:spPr/>
      <dgm:t>
        <a:bodyPr/>
        <a:lstStyle/>
        <a:p>
          <a:endParaRPr lang="en-CA"/>
        </a:p>
      </dgm:t>
    </dgm:pt>
  </dgm:ptLst>
  <dgm:cxnLst>
    <dgm:cxn modelId="{C247CD37-6C69-4692-81E3-A085DE44D201}" type="presOf" srcId="{A972C822-C76A-45EF-96E9-38A54AE84D34}" destId="{33B402CE-2FF0-4ECB-81B3-171E8FF6BF3A}" srcOrd="0" destOrd="0" presId="urn:microsoft.com/office/officeart/2005/8/layout/arrow4"/>
    <dgm:cxn modelId="{D05E1F32-E046-4BCB-B441-719E1F0F6918}" srcId="{EE4718E7-8D41-48D6-BE01-A48272701839}" destId="{A972C822-C76A-45EF-96E9-38A54AE84D34}" srcOrd="0" destOrd="0" parTransId="{975B7899-03CC-49D2-8D6C-A42917139994}" sibTransId="{5798DAFC-E528-4C3E-97C1-2E02E8D76B65}"/>
    <dgm:cxn modelId="{27AFB73A-BDFD-4A8E-9144-B67C145A4771}" type="presOf" srcId="{EE4718E7-8D41-48D6-BE01-A48272701839}" destId="{B98E5406-72D5-4D7D-A843-1363E8889502}" srcOrd="0" destOrd="0" presId="urn:microsoft.com/office/officeart/2005/8/layout/arrow4"/>
    <dgm:cxn modelId="{88B20BC9-172F-4C78-9003-5ED2DB3F4091}" type="presParOf" srcId="{B98E5406-72D5-4D7D-A843-1363E8889502}" destId="{922CD329-D5EF-480E-ADDF-ACD518E74F6C}" srcOrd="0" destOrd="0" presId="urn:microsoft.com/office/officeart/2005/8/layout/arrow4"/>
    <dgm:cxn modelId="{F556B3F4-0A5E-4DB7-8BAF-A12CB2C6CE26}" type="presParOf" srcId="{B98E5406-72D5-4D7D-A843-1363E8889502}" destId="{33B402CE-2FF0-4ECB-81B3-171E8FF6BF3A}" srcOrd="1"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0F430E53-7959-4D68-B9E0-ED2DBB29FB11}" type="datetimeFigureOut">
              <a:rPr lang="en-CA" smtClean="0"/>
              <a:t>29/09/2017</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DD33DA06-2F0D-4E0F-A3B5-809DD08C2AE3}" type="slidenum">
              <a:rPr lang="en-CA" smtClean="0"/>
              <a:t>‹#›</a:t>
            </a:fld>
            <a:endParaRPr lang="en-CA" dirty="0"/>
          </a:p>
        </p:txBody>
      </p:sp>
    </p:spTree>
    <p:extLst>
      <p:ext uri="{BB962C8B-B14F-4D97-AF65-F5344CB8AC3E}">
        <p14:creationId xmlns:p14="http://schemas.microsoft.com/office/powerpoint/2010/main" val="228982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498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9" y="1"/>
            <a:ext cx="3038475" cy="464980"/>
          </a:xfrm>
          <a:prstGeom prst="rect">
            <a:avLst/>
          </a:prstGeom>
        </p:spPr>
        <p:txBody>
          <a:bodyPr vert="horz" lIns="91440" tIns="45720" rIns="91440" bIns="45720" rtlCol="0"/>
          <a:lstStyle>
            <a:lvl1pPr algn="r">
              <a:defRPr sz="1200"/>
            </a:lvl1pPr>
          </a:lstStyle>
          <a:p>
            <a:fld id="{4EF597D4-DF4F-4F20-B5EA-B4A87913E11A}" type="datetimeFigureOut">
              <a:rPr lang="en-CA" smtClean="0"/>
              <a:t>29/09/2017</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823"/>
            <a:ext cx="3038475" cy="46498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440" tIns="45720" rIns="91440" bIns="45720" rtlCol="0" anchor="b"/>
          <a:lstStyle>
            <a:lvl1pPr algn="r">
              <a:defRPr sz="1200"/>
            </a:lvl1pPr>
          </a:lstStyle>
          <a:p>
            <a:fld id="{92507035-A2DE-450E-88AD-A1A7E63B4CA7}" type="slidenum">
              <a:rPr lang="en-CA" smtClean="0"/>
              <a:t>‹#›</a:t>
            </a:fld>
            <a:endParaRPr lang="en-CA" dirty="0"/>
          </a:p>
        </p:txBody>
      </p:sp>
    </p:spTree>
    <p:extLst>
      <p:ext uri="{BB962C8B-B14F-4D97-AF65-F5344CB8AC3E}">
        <p14:creationId xmlns:p14="http://schemas.microsoft.com/office/powerpoint/2010/main" val="139276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2507035-A2DE-450E-88AD-A1A7E63B4CA7}" type="slidenum">
              <a:rPr lang="en-CA" smtClean="0"/>
              <a:t>1</a:t>
            </a:fld>
            <a:endParaRPr lang="en-CA" dirty="0"/>
          </a:p>
        </p:txBody>
      </p:sp>
    </p:spTree>
    <p:extLst>
      <p:ext uri="{BB962C8B-B14F-4D97-AF65-F5344CB8AC3E}">
        <p14:creationId xmlns:p14="http://schemas.microsoft.com/office/powerpoint/2010/main" val="391838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507035-A2DE-450E-88AD-A1A7E63B4CA7}" type="slidenum">
              <a:rPr lang="en-CA" smtClean="0"/>
              <a:t>2</a:t>
            </a:fld>
            <a:endParaRPr lang="en-CA" dirty="0"/>
          </a:p>
        </p:txBody>
      </p:sp>
    </p:spTree>
    <p:extLst>
      <p:ext uri="{BB962C8B-B14F-4D97-AF65-F5344CB8AC3E}">
        <p14:creationId xmlns:p14="http://schemas.microsoft.com/office/powerpoint/2010/main" val="9584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2507035-A2DE-450E-88AD-A1A7E63B4CA7}" type="slidenum">
              <a:rPr lang="en-CA" smtClean="0"/>
              <a:t>20</a:t>
            </a:fld>
            <a:endParaRPr lang="en-CA" dirty="0"/>
          </a:p>
        </p:txBody>
      </p:sp>
    </p:spTree>
    <p:extLst>
      <p:ext uri="{BB962C8B-B14F-4D97-AF65-F5344CB8AC3E}">
        <p14:creationId xmlns:p14="http://schemas.microsoft.com/office/powerpoint/2010/main" val="183522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9225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55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0413" y="274638"/>
            <a:ext cx="1760537" cy="6345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7213" y="274638"/>
            <a:ext cx="5130800" cy="6345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709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7213" y="274638"/>
            <a:ext cx="7035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7213" y="1600200"/>
            <a:ext cx="3444875" cy="501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24488" y="1600200"/>
            <a:ext cx="3446462" cy="243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24488" y="4186238"/>
            <a:ext cx="3446462" cy="2433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94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80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2384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7213" y="1600200"/>
            <a:ext cx="3444875" cy="5019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4488" y="1600200"/>
            <a:ext cx="3446462" cy="5019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54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94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788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15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334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34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Side-Bar-Sunse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827213" y="274638"/>
            <a:ext cx="703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1827213" y="1600200"/>
            <a:ext cx="7043737"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Line 19"/>
          <p:cNvSpPr>
            <a:spLocks noChangeShapeType="1"/>
          </p:cNvSpPr>
          <p:nvPr/>
        </p:nvSpPr>
        <p:spPr bwMode="auto">
          <a:xfrm>
            <a:off x="1827213" y="1462088"/>
            <a:ext cx="7085012" cy="0"/>
          </a:xfrm>
          <a:prstGeom prst="line">
            <a:avLst/>
          </a:prstGeom>
          <a:noFill/>
          <a:ln w="19050">
            <a:solidFill>
              <a:srgbClr val="682145"/>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0" name="Picture 23" descr="AB Logo orange RGB_reverse - no taglin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075" y="257175"/>
            <a:ext cx="13716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9586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rtl="0" eaLnBrk="1" fontAlgn="base" hangingPunct="1">
        <a:spcBef>
          <a:spcPct val="0"/>
        </a:spcBef>
        <a:spcAft>
          <a:spcPct val="0"/>
        </a:spcAft>
        <a:defRPr sz="3200" b="1">
          <a:solidFill>
            <a:srgbClr val="6E3319"/>
          </a:solidFill>
          <a:latin typeface="+mj-lt"/>
          <a:ea typeface="+mj-ea"/>
          <a:cs typeface="+mj-cs"/>
        </a:defRPr>
      </a:lvl1pPr>
      <a:lvl2pPr algn="l" rtl="0" eaLnBrk="1" fontAlgn="base" hangingPunct="1">
        <a:spcBef>
          <a:spcPct val="0"/>
        </a:spcBef>
        <a:spcAft>
          <a:spcPct val="0"/>
        </a:spcAft>
        <a:defRPr sz="3200" b="1">
          <a:solidFill>
            <a:srgbClr val="6E3319"/>
          </a:solidFill>
          <a:latin typeface="Arial" charset="0"/>
        </a:defRPr>
      </a:lvl2pPr>
      <a:lvl3pPr algn="l" rtl="0" eaLnBrk="1" fontAlgn="base" hangingPunct="1">
        <a:spcBef>
          <a:spcPct val="0"/>
        </a:spcBef>
        <a:spcAft>
          <a:spcPct val="0"/>
        </a:spcAft>
        <a:defRPr sz="3200" b="1">
          <a:solidFill>
            <a:srgbClr val="6E3319"/>
          </a:solidFill>
          <a:latin typeface="Arial" charset="0"/>
        </a:defRPr>
      </a:lvl3pPr>
      <a:lvl4pPr algn="l" rtl="0" eaLnBrk="1" fontAlgn="base" hangingPunct="1">
        <a:spcBef>
          <a:spcPct val="0"/>
        </a:spcBef>
        <a:spcAft>
          <a:spcPct val="0"/>
        </a:spcAft>
        <a:defRPr sz="3200" b="1">
          <a:solidFill>
            <a:srgbClr val="6E3319"/>
          </a:solidFill>
          <a:latin typeface="Arial" charset="0"/>
        </a:defRPr>
      </a:lvl4pPr>
      <a:lvl5pPr algn="l" rtl="0" eaLnBrk="1" fontAlgn="base" hangingPunct="1">
        <a:spcBef>
          <a:spcPct val="0"/>
        </a:spcBef>
        <a:spcAft>
          <a:spcPct val="0"/>
        </a:spcAft>
        <a:defRPr sz="3200" b="1">
          <a:solidFill>
            <a:srgbClr val="6E3319"/>
          </a:solidFill>
          <a:latin typeface="Arial" charset="0"/>
        </a:defRPr>
      </a:lvl5pPr>
      <a:lvl6pPr marL="457200" algn="l" rtl="0" eaLnBrk="1" fontAlgn="base" hangingPunct="1">
        <a:spcBef>
          <a:spcPct val="0"/>
        </a:spcBef>
        <a:spcAft>
          <a:spcPct val="0"/>
        </a:spcAft>
        <a:defRPr sz="3200" b="1">
          <a:solidFill>
            <a:srgbClr val="6E3319"/>
          </a:solidFill>
          <a:latin typeface="Arial" charset="0"/>
        </a:defRPr>
      </a:lvl6pPr>
      <a:lvl7pPr marL="914400" algn="l" rtl="0" eaLnBrk="1" fontAlgn="base" hangingPunct="1">
        <a:spcBef>
          <a:spcPct val="0"/>
        </a:spcBef>
        <a:spcAft>
          <a:spcPct val="0"/>
        </a:spcAft>
        <a:defRPr sz="3200" b="1">
          <a:solidFill>
            <a:srgbClr val="6E3319"/>
          </a:solidFill>
          <a:latin typeface="Arial" charset="0"/>
        </a:defRPr>
      </a:lvl7pPr>
      <a:lvl8pPr marL="1371600" algn="l" rtl="0" eaLnBrk="1" fontAlgn="base" hangingPunct="1">
        <a:spcBef>
          <a:spcPct val="0"/>
        </a:spcBef>
        <a:spcAft>
          <a:spcPct val="0"/>
        </a:spcAft>
        <a:defRPr sz="3200" b="1">
          <a:solidFill>
            <a:srgbClr val="6E3319"/>
          </a:solidFill>
          <a:latin typeface="Arial" charset="0"/>
        </a:defRPr>
      </a:lvl8pPr>
      <a:lvl9pPr marL="1828800" algn="l" rtl="0" eaLnBrk="1" fontAlgn="base" hangingPunct="1">
        <a:spcBef>
          <a:spcPct val="0"/>
        </a:spcBef>
        <a:spcAft>
          <a:spcPct val="0"/>
        </a:spcAft>
        <a:defRPr sz="3200" b="1">
          <a:solidFill>
            <a:srgbClr val="6E3319"/>
          </a:solidFill>
          <a:latin typeface="Arial" charset="0"/>
        </a:defRPr>
      </a:lvl9pPr>
    </p:titleStyle>
    <p:bodyStyle>
      <a:lvl1pPr marL="231775" indent="-231775" algn="l" rtl="0" eaLnBrk="1" fontAlgn="base" hangingPunct="1">
        <a:spcBef>
          <a:spcPct val="20000"/>
        </a:spcBef>
        <a:spcAft>
          <a:spcPct val="0"/>
        </a:spcAft>
        <a:buChar char="•"/>
        <a:defRPr sz="2000" b="1">
          <a:solidFill>
            <a:srgbClr val="6E3319"/>
          </a:solidFill>
          <a:latin typeface="+mn-lt"/>
          <a:ea typeface="+mn-ea"/>
          <a:cs typeface="+mn-cs"/>
        </a:defRPr>
      </a:lvl1pPr>
      <a:lvl2pPr marL="566738" indent="-219075" algn="l" rtl="0" eaLnBrk="1" fontAlgn="base" hangingPunct="1">
        <a:spcBef>
          <a:spcPct val="20000"/>
        </a:spcBef>
        <a:spcAft>
          <a:spcPct val="0"/>
        </a:spcAft>
        <a:buChar char="–"/>
        <a:defRPr b="1">
          <a:solidFill>
            <a:srgbClr val="C05017"/>
          </a:solidFill>
          <a:latin typeface="+mn-lt"/>
        </a:defRPr>
      </a:lvl2pPr>
      <a:lvl3pPr marL="914400" indent="-231775" algn="l" rtl="0" eaLnBrk="1" fontAlgn="base" hangingPunct="1">
        <a:spcBef>
          <a:spcPct val="20000"/>
        </a:spcBef>
        <a:spcAft>
          <a:spcPct val="0"/>
        </a:spcAft>
        <a:buChar char="•"/>
        <a:defRPr>
          <a:solidFill>
            <a:schemeClr val="tx1"/>
          </a:solidFill>
          <a:latin typeface="+mn-lt"/>
        </a:defRPr>
      </a:lvl3pPr>
      <a:lvl4pPr marL="1262063" indent="-231775"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www.albertacanada.com/opportunity/employers/jobgrant.aspx#about" TargetMode="External"/><Relationship Id="rId2" Type="http://schemas.openxmlformats.org/officeDocument/2006/relationships/hyperlink" Target="https://www.alberta.ca/capital-investment-tax-credit.aspx" TargetMode="External"/><Relationship Id="rId1" Type="http://schemas.openxmlformats.org/officeDocument/2006/relationships/slideLayout" Target="../slideLayouts/slideLayout2.xml"/><Relationship Id="rId4" Type="http://schemas.openxmlformats.org/officeDocument/2006/relationships/hyperlink" Target="https://www.afsc.ca/Default.aspx?cid=4&amp;lang=1"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dee.pannu@gov.ab.c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CAcQjRxqFQoTCJjz6cnhx8gCFY39gAodeScOaQ&amp;url=https://pixabay.com/en/tractor-farmer-drive-blue-308620/&amp;psig=AFQjCNEPsMiG0j7fa7lcmyunzCHHBsfTYQ&amp;ust=1445111353596183"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58775"/>
            <a:ext cx="7772400" cy="1470025"/>
          </a:xfrm>
        </p:spPr>
        <p:txBody>
          <a:bodyPr/>
          <a:lstStyle/>
          <a:p>
            <a:r>
              <a:rPr lang="en-US" dirty="0" smtClean="0">
                <a:solidFill>
                  <a:schemeClr val="tx1"/>
                </a:solidFill>
              </a:rPr>
              <a:t>Choose Alberta for </a:t>
            </a:r>
            <a:r>
              <a:rPr lang="en-US" dirty="0" err="1" smtClean="0">
                <a:solidFill>
                  <a:schemeClr val="tx1"/>
                </a:solidFill>
              </a:rPr>
              <a:t>Agri</a:t>
            </a:r>
            <a:r>
              <a:rPr lang="en-US" dirty="0" smtClean="0">
                <a:solidFill>
                  <a:schemeClr val="tx1"/>
                </a:solidFill>
              </a:rPr>
              <a:t>-Investment! </a:t>
            </a:r>
            <a:endParaRPr lang="en-CA" dirty="0">
              <a:solidFill>
                <a:schemeClr val="tx1"/>
              </a:solidFill>
            </a:endParaRPr>
          </a:p>
        </p:txBody>
      </p:sp>
      <p:pic>
        <p:nvPicPr>
          <p:cNvPr id="6" name="Picture 5"/>
          <p:cNvPicPr>
            <a:picLocks noChangeAspect="1"/>
          </p:cNvPicPr>
          <p:nvPr/>
        </p:nvPicPr>
        <p:blipFill>
          <a:blip r:embed="rId3"/>
          <a:stretch>
            <a:fillRect/>
          </a:stretch>
        </p:blipFill>
        <p:spPr>
          <a:xfrm>
            <a:off x="1718649" y="1447800"/>
            <a:ext cx="7535501" cy="5314239"/>
          </a:xfrm>
          <a:prstGeom prst="rect">
            <a:avLst/>
          </a:prstGeom>
        </p:spPr>
      </p:pic>
    </p:spTree>
    <p:extLst>
      <p:ext uri="{BB962C8B-B14F-4D97-AF65-F5344CB8AC3E}">
        <p14:creationId xmlns:p14="http://schemas.microsoft.com/office/powerpoint/2010/main" val="198258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Alberta’s </a:t>
            </a:r>
            <a:r>
              <a:rPr lang="en-US" dirty="0" err="1" smtClean="0">
                <a:solidFill>
                  <a:schemeClr val="tx1"/>
                </a:solidFill>
              </a:rPr>
              <a:t>Agri</a:t>
            </a:r>
            <a:r>
              <a:rPr lang="en-US" dirty="0" smtClean="0">
                <a:solidFill>
                  <a:schemeClr val="tx1"/>
                </a:solidFill>
              </a:rPr>
              <a:t>-Food Industry </a:t>
            </a:r>
            <a:r>
              <a:rPr lang="en-US" dirty="0">
                <a:solidFill>
                  <a:schemeClr val="tx1"/>
                </a:solidFill>
              </a:rPr>
              <a:t>is Export-Oriented</a:t>
            </a:r>
            <a:endParaRPr lang="en-CA" dirty="0">
              <a:solidFill>
                <a:schemeClr val="tx1"/>
              </a:solidFill>
            </a:endParaRPr>
          </a:p>
        </p:txBody>
      </p:sp>
      <p:sp>
        <p:nvSpPr>
          <p:cNvPr id="3" name="Slide Number Placeholder 2"/>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10</a:t>
            </a:fld>
            <a:endParaRPr lang="en-CA" dirty="0"/>
          </a:p>
        </p:txBody>
      </p:sp>
      <p:sp>
        <p:nvSpPr>
          <p:cNvPr id="5" name="Rectangle 4"/>
          <p:cNvSpPr/>
          <p:nvPr/>
        </p:nvSpPr>
        <p:spPr>
          <a:xfrm>
            <a:off x="1600200" y="1573213"/>
            <a:ext cx="7315200" cy="904863"/>
          </a:xfrm>
          <a:prstGeom prst="rect">
            <a:avLst/>
          </a:prstGeom>
        </p:spPr>
        <p:txBody>
          <a:bodyPr wrap="square">
            <a:spAutoFit/>
          </a:bodyPr>
          <a:lstStyle/>
          <a:p>
            <a:pPr marL="342900" indent="-342900" fontAlgn="base">
              <a:spcBef>
                <a:spcPct val="20000"/>
              </a:spcBef>
              <a:spcAft>
                <a:spcPct val="0"/>
              </a:spcAft>
              <a:buFont typeface="Arial" panose="020B0604020202020204" pitchFamily="34" charset="0"/>
              <a:buChar char="•"/>
            </a:pPr>
            <a:r>
              <a:rPr lang="en-US" sz="1200" dirty="0" smtClean="0"/>
              <a:t>Alberta is the third largest exporter of agri-food products in Canada after Saskatchewan and Ontario.</a:t>
            </a:r>
          </a:p>
          <a:p>
            <a:pPr marL="342900" lvl="0" indent="-342900" fontAlgn="base">
              <a:spcBef>
                <a:spcPct val="20000"/>
              </a:spcBef>
              <a:spcAft>
                <a:spcPct val="0"/>
              </a:spcAft>
              <a:buFont typeface="Arial" panose="020B0604020202020204" pitchFamily="34" charset="0"/>
              <a:buChar char="•"/>
            </a:pPr>
            <a:r>
              <a:rPr lang="en-US" sz="1200" dirty="0"/>
              <a:t>In </a:t>
            </a:r>
            <a:r>
              <a:rPr lang="en-US" sz="1200" dirty="0" smtClean="0"/>
              <a:t>2016, </a:t>
            </a:r>
            <a:r>
              <a:rPr lang="en-US" sz="1200" dirty="0"/>
              <a:t>Alberta’s </a:t>
            </a:r>
            <a:r>
              <a:rPr lang="en-US" sz="1200" dirty="0" err="1"/>
              <a:t>agri</a:t>
            </a:r>
            <a:r>
              <a:rPr lang="en-US" sz="1200" dirty="0"/>
              <a:t>-food exports reached </a:t>
            </a:r>
            <a:r>
              <a:rPr lang="en-US" sz="1200" dirty="0" smtClean="0"/>
              <a:t>$9.9 </a:t>
            </a:r>
            <a:r>
              <a:rPr lang="en-US" sz="1200" dirty="0"/>
              <a:t>billion</a:t>
            </a:r>
            <a:r>
              <a:rPr lang="en-US" sz="1200" dirty="0" smtClean="0"/>
              <a:t>. </a:t>
            </a:r>
          </a:p>
          <a:p>
            <a:pPr marL="342900" indent="-342900" fontAlgn="base">
              <a:spcBef>
                <a:spcPct val="20000"/>
              </a:spcBef>
              <a:spcAft>
                <a:spcPct val="0"/>
              </a:spcAft>
              <a:buFont typeface="Arial" panose="020B0604020202020204" pitchFamily="34" charset="0"/>
              <a:buChar char="•"/>
            </a:pPr>
            <a:r>
              <a:rPr lang="en-CA" sz="1200" dirty="0" smtClean="0"/>
              <a:t>Main products </a:t>
            </a:r>
            <a:r>
              <a:rPr lang="en-CA" sz="1200" dirty="0"/>
              <a:t>2016 </a:t>
            </a:r>
            <a:r>
              <a:rPr lang="en-CA" sz="1200" dirty="0" smtClean="0"/>
              <a:t>(46.7</a:t>
            </a:r>
            <a:r>
              <a:rPr lang="en-CA" sz="1200" dirty="0"/>
              <a:t>% of total </a:t>
            </a:r>
            <a:r>
              <a:rPr lang="en-CA" sz="1200" dirty="0" err="1"/>
              <a:t>agri</a:t>
            </a:r>
            <a:r>
              <a:rPr lang="en-CA" sz="1200" dirty="0"/>
              <a:t>-food </a:t>
            </a:r>
            <a:r>
              <a:rPr lang="en-CA" sz="1200" dirty="0" smtClean="0"/>
              <a:t>exports): canola seed ($1.8 B), wheat (1.8 B), beef: fresh, chilled, frozen, incl. </a:t>
            </a:r>
            <a:r>
              <a:rPr lang="en-CA" sz="1200" dirty="0" err="1" smtClean="0"/>
              <a:t>ofal</a:t>
            </a:r>
            <a:r>
              <a:rPr lang="en-CA" sz="1200" dirty="0"/>
              <a:t> </a:t>
            </a:r>
            <a:r>
              <a:rPr lang="en-CA" sz="1200" dirty="0" smtClean="0"/>
              <a:t>(1.7 B), live cattle (excl. purebred) (623 M), crude canola oil  (558 M)</a:t>
            </a:r>
            <a:endParaRPr lang="en-US" sz="1200" dirty="0" smtClean="0"/>
          </a:p>
        </p:txBody>
      </p:sp>
      <p:sp>
        <p:nvSpPr>
          <p:cNvPr id="7" name="TextBox 6"/>
          <p:cNvSpPr txBox="1"/>
          <p:nvPr/>
        </p:nvSpPr>
        <p:spPr>
          <a:xfrm>
            <a:off x="2133600" y="6400800"/>
            <a:ext cx="6324600" cy="738664"/>
          </a:xfrm>
          <a:prstGeom prst="rect">
            <a:avLst/>
          </a:prstGeom>
          <a:noFill/>
        </p:spPr>
        <p:txBody>
          <a:bodyPr wrap="square" rtlCol="0">
            <a:spAutoFit/>
          </a:bodyPr>
          <a:lstStyle/>
          <a:p>
            <a:r>
              <a:rPr lang="en-CA" sz="800" dirty="0"/>
              <a:t>Source: Statistics Canada</a:t>
            </a:r>
          </a:p>
          <a:p>
            <a:r>
              <a:rPr lang="en-CA" sz="800" dirty="0" smtClean="0"/>
              <a:t>Data prepared </a:t>
            </a:r>
            <a:r>
              <a:rPr lang="en-CA" sz="800" dirty="0"/>
              <a:t>by: Statistics and Data Development Branch, Economics and Competitiveness Division, Alberta Agriculture and Forestry</a:t>
            </a:r>
          </a:p>
          <a:p>
            <a:r>
              <a:rPr lang="en-CA" sz="800" dirty="0" smtClean="0"/>
              <a:t>April 20, 2017; and Industry Canada Trade Data Online. </a:t>
            </a:r>
            <a:endParaRPr lang="en-CA" sz="800" dirty="0"/>
          </a:p>
          <a:p>
            <a:endParaRPr lang="en-CA" dirty="0"/>
          </a:p>
        </p:txBody>
      </p:sp>
      <p:graphicFrame>
        <p:nvGraphicFramePr>
          <p:cNvPr id="8" name="Chart 7"/>
          <p:cNvGraphicFramePr>
            <a:graphicFrameLocks/>
          </p:cNvGraphicFramePr>
          <p:nvPr>
            <p:extLst>
              <p:ext uri="{D42A27DB-BD31-4B8C-83A1-F6EECF244321}">
                <p14:modId xmlns:p14="http://schemas.microsoft.com/office/powerpoint/2010/main" val="1718781529"/>
              </p:ext>
            </p:extLst>
          </p:nvPr>
        </p:nvGraphicFramePr>
        <p:xfrm>
          <a:off x="2590800" y="2590800"/>
          <a:ext cx="5198719" cy="34848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187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solidFill>
                  <a:schemeClr val="tx1"/>
                </a:solidFill>
              </a:rPr>
              <a:t>Sub-sector Strengths/Niche Areas</a:t>
            </a:r>
          </a:p>
        </p:txBody>
      </p:sp>
      <p:sp>
        <p:nvSpPr>
          <p:cNvPr id="3" name="Content Placeholder 2"/>
          <p:cNvSpPr>
            <a:spLocks noGrp="1"/>
          </p:cNvSpPr>
          <p:nvPr>
            <p:ph idx="1"/>
          </p:nvPr>
        </p:nvSpPr>
        <p:spPr>
          <a:xfrm>
            <a:off x="1827213" y="1600200"/>
            <a:ext cx="7043737" cy="4572000"/>
          </a:xfrm>
        </p:spPr>
        <p:txBody>
          <a:bodyPr/>
          <a:lstStyle/>
          <a:p>
            <a:pPr marL="57150" indent="0">
              <a:buFontTx/>
              <a:buNone/>
            </a:pPr>
            <a:r>
              <a:rPr lang="en-US" sz="2200" dirty="0">
                <a:solidFill>
                  <a:schemeClr val="tx1"/>
                </a:solidFill>
              </a:rPr>
              <a:t>Business Environment</a:t>
            </a:r>
          </a:p>
          <a:p>
            <a:pPr lvl="1"/>
            <a:r>
              <a:rPr lang="en-US" dirty="0">
                <a:solidFill>
                  <a:schemeClr val="tx1"/>
                </a:solidFill>
              </a:rPr>
              <a:t>Alberta is home to 671 food processing companies of which over 200 are FF/NHP-related; over 48 core FF/NHP</a:t>
            </a:r>
          </a:p>
          <a:p>
            <a:pPr lvl="1"/>
            <a:r>
              <a:rPr lang="en-US" dirty="0">
                <a:solidFill>
                  <a:schemeClr val="tx1"/>
                </a:solidFill>
              </a:rPr>
              <a:t>Over 90% are located in Edmonton and Calgary </a:t>
            </a:r>
          </a:p>
          <a:p>
            <a:pPr lvl="1"/>
            <a:r>
              <a:rPr lang="en-US" dirty="0">
                <a:solidFill>
                  <a:schemeClr val="tx1"/>
                </a:solidFill>
              </a:rPr>
              <a:t>10% are located in Lethbridge, Red Deer, Olds</a:t>
            </a:r>
          </a:p>
          <a:p>
            <a:pPr lvl="1">
              <a:buFontTx/>
              <a:buNone/>
            </a:pPr>
            <a:r>
              <a:rPr lang="en-US" dirty="0">
                <a:solidFill>
                  <a:schemeClr val="tx1"/>
                </a:solidFill>
              </a:rPr>
              <a:t>	and rural Alberta</a:t>
            </a:r>
          </a:p>
          <a:p>
            <a:pPr marL="57150" indent="0">
              <a:buFontTx/>
              <a:buNone/>
            </a:pPr>
            <a:r>
              <a:rPr lang="en-US" sz="2200" dirty="0">
                <a:solidFill>
                  <a:schemeClr val="tx1"/>
                </a:solidFill>
              </a:rPr>
              <a:t>Business Strengths</a:t>
            </a:r>
          </a:p>
          <a:p>
            <a:pPr lvl="1"/>
            <a:r>
              <a:rPr lang="en-CA" dirty="0">
                <a:solidFill>
                  <a:schemeClr val="tx1"/>
                </a:solidFill>
              </a:rPr>
              <a:t>product formulation</a:t>
            </a:r>
          </a:p>
          <a:p>
            <a:pPr lvl="1"/>
            <a:r>
              <a:rPr lang="en-CA" dirty="0">
                <a:solidFill>
                  <a:schemeClr val="tx1"/>
                </a:solidFill>
              </a:rPr>
              <a:t>finished products, functional food or ingredients </a:t>
            </a:r>
          </a:p>
          <a:p>
            <a:pPr lvl="1"/>
            <a:r>
              <a:rPr lang="en-CA" dirty="0">
                <a:solidFill>
                  <a:schemeClr val="tx1"/>
                </a:solidFill>
              </a:rPr>
              <a:t>raw ingredient producers</a:t>
            </a:r>
          </a:p>
          <a:p>
            <a:pPr lvl="1"/>
            <a:r>
              <a:rPr lang="en-CA" dirty="0">
                <a:solidFill>
                  <a:schemeClr val="tx1"/>
                </a:solidFill>
              </a:rPr>
              <a:t>bioactive extraction </a:t>
            </a:r>
          </a:p>
          <a:p>
            <a:pPr lvl="1"/>
            <a:r>
              <a:rPr lang="en-CA" dirty="0">
                <a:solidFill>
                  <a:schemeClr val="tx1"/>
                </a:solidFill>
              </a:rPr>
              <a:t>analytical testing</a:t>
            </a:r>
          </a:p>
          <a:p>
            <a:pPr marL="57150" indent="0">
              <a:buFontTx/>
              <a:buNone/>
            </a:pPr>
            <a:r>
              <a:rPr lang="en-CA" sz="1800" dirty="0">
                <a:solidFill>
                  <a:schemeClr val="tx1"/>
                </a:solidFill>
              </a:rPr>
              <a:t>Many companies are active in more than one area</a:t>
            </a:r>
            <a:endParaRPr lang="en-US" sz="1800" dirty="0">
              <a:solidFill>
                <a:schemeClr val="tx1"/>
              </a:solidFill>
            </a:endParaRPr>
          </a:p>
          <a:p>
            <a:pPr marL="57150" indent="0"/>
            <a:endParaRPr lang="en-US" sz="1800" dirty="0">
              <a:solidFill>
                <a:schemeClr val="tx1"/>
              </a:solidFill>
            </a:endParaRPr>
          </a:p>
        </p:txBody>
      </p:sp>
      <p:sp>
        <p:nvSpPr>
          <p:cNvPr id="26627" name="TextBox 3"/>
          <p:cNvSpPr txBox="1">
            <a:spLocks noChangeArrowheads="1"/>
          </p:cNvSpPr>
          <p:nvPr/>
        </p:nvSpPr>
        <p:spPr bwMode="auto">
          <a:xfrm>
            <a:off x="8382000" y="6354763"/>
            <a:ext cx="488950" cy="366712"/>
          </a:xfrm>
          <a:prstGeom prst="rect">
            <a:avLst/>
          </a:prstGeom>
          <a:noFill/>
          <a:ln w="9525">
            <a:noFill/>
            <a:miter lim="800000"/>
            <a:headEnd/>
            <a:tailEnd/>
          </a:ln>
        </p:spPr>
        <p:txBody>
          <a:bodyPr>
            <a:prstTxWarp prst="textNoShape">
              <a:avLst/>
            </a:prstTxWarp>
            <a:spAutoFit/>
          </a:bodyPr>
          <a:lstStyle/>
          <a:p>
            <a:r>
              <a:rPr lang="en-US"/>
              <a:t>9</a:t>
            </a:r>
          </a:p>
        </p:txBody>
      </p:sp>
    </p:spTree>
    <p:extLst>
      <p:ext uri="{BB962C8B-B14F-4D97-AF65-F5344CB8AC3E}">
        <p14:creationId xmlns:p14="http://schemas.microsoft.com/office/powerpoint/2010/main" val="223955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667000"/>
            <a:ext cx="6629400" cy="685800"/>
          </a:xfrm>
        </p:spPr>
        <p:txBody>
          <a:bodyPr vert="horz"/>
          <a:lstStyle/>
          <a:p>
            <a:r>
              <a:rPr lang="en-US" sz="2800" dirty="0" smtClean="0">
                <a:solidFill>
                  <a:schemeClr val="tx1"/>
                </a:solidFill>
              </a:rPr>
              <a:t>INNOVATIVE RESEARCH AND DEVELOPMENT </a:t>
            </a:r>
            <a:endParaRPr lang="en-CA" sz="2800" dirty="0">
              <a:solidFill>
                <a:schemeClr val="tx1"/>
              </a:solidFill>
            </a:endParaRPr>
          </a:p>
        </p:txBody>
      </p:sp>
    </p:spTree>
    <p:extLst>
      <p:ext uri="{BB962C8B-B14F-4D97-AF65-F5344CB8AC3E}">
        <p14:creationId xmlns:p14="http://schemas.microsoft.com/office/powerpoint/2010/main" val="66311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
            <a:ext cx="757460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3581400"/>
            <a:ext cx="3200400" cy="1600438"/>
          </a:xfrm>
          <a:prstGeom prst="rect">
            <a:avLst/>
          </a:prstGeom>
          <a:solidFill>
            <a:schemeClr val="accent5"/>
          </a:solidFill>
          <a:ln>
            <a:solidFill>
              <a:schemeClr val="tx1"/>
            </a:solidFill>
          </a:ln>
        </p:spPr>
        <p:txBody>
          <a:bodyPr wrap="square" rtlCol="0">
            <a:spAutoFit/>
          </a:bodyPr>
          <a:lstStyle/>
          <a:p>
            <a:pPr lvl="0"/>
            <a:r>
              <a:rPr lang="en-CA" sz="1400" dirty="0" smtClean="0"/>
              <a:t>Alberta </a:t>
            </a:r>
            <a:r>
              <a:rPr lang="en-CA" sz="1400" dirty="0"/>
              <a:t>has over 22 research and innovation facilities which specialize in such areas as crops and cereals, poultry and swine research, agronomy, biomaterials and food safety.  </a:t>
            </a:r>
            <a:endParaRPr lang="en-US" sz="1400" dirty="0"/>
          </a:p>
          <a:p>
            <a:endParaRPr lang="en-US" sz="1400" b="1" dirty="0" smtClean="0">
              <a:solidFill>
                <a:schemeClr val="tx2"/>
              </a:solidFill>
              <a:ea typeface="+mj-ea"/>
              <a:cs typeface="+mj-cs"/>
            </a:endParaRPr>
          </a:p>
        </p:txBody>
      </p:sp>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13</a:t>
            </a:fld>
            <a:endParaRPr lang="en-CA" dirty="0"/>
          </a:p>
        </p:txBody>
      </p:sp>
    </p:spTree>
    <p:extLst>
      <p:ext uri="{BB962C8B-B14F-4D97-AF65-F5344CB8AC3E}">
        <p14:creationId xmlns:p14="http://schemas.microsoft.com/office/powerpoint/2010/main" val="961082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Food Processing Development Centre</a:t>
            </a:r>
          </a:p>
        </p:txBody>
      </p:sp>
      <p:pic>
        <p:nvPicPr>
          <p:cNvPr id="4" name="Picture 2" descr="http://agapps16.agric.gov.ab.ca/$Department/deptdocs.nsf/ba3468a2a8681f69872569d60073fde1/fd4bc36b3722e63187256c1d006f7356/Information/0.188?OpenElement&amp;FieldElemForma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0" y="1752599"/>
            <a:ext cx="3529013" cy="2352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1741098"/>
            <a:ext cx="3276600" cy="2246769"/>
          </a:xfrm>
          <a:prstGeom prst="rect">
            <a:avLst/>
          </a:prstGeom>
          <a:noFill/>
        </p:spPr>
        <p:txBody>
          <a:bodyPr wrap="square" rtlCol="0">
            <a:spAutoFit/>
          </a:bodyPr>
          <a:lstStyle/>
          <a:p>
            <a:pPr lvl="0"/>
            <a:r>
              <a:rPr lang="en-CA" sz="1400" dirty="0" smtClean="0"/>
              <a:t>Agriculture and Forestry has a 6,000 square metre Food Processing Development Centre in Leduc which includes the </a:t>
            </a:r>
            <a:r>
              <a:rPr lang="en-CA" sz="1400" dirty="0" err="1" smtClean="0"/>
              <a:t>Agrivalue</a:t>
            </a:r>
            <a:r>
              <a:rPr lang="en-CA" sz="1400" dirty="0" smtClean="0"/>
              <a:t> Processing Business Incubator</a:t>
            </a:r>
            <a:r>
              <a:rPr lang="en-CA" sz="1400" i="1" dirty="0" smtClean="0"/>
              <a:t>, </a:t>
            </a:r>
            <a:r>
              <a:rPr lang="en-CA" sz="1400" dirty="0" smtClean="0"/>
              <a:t>a food product commercialization facility that is unique in Canada. </a:t>
            </a:r>
          </a:p>
          <a:p>
            <a:pPr lvl="0"/>
            <a:endParaRPr lang="en-US" sz="1400" dirty="0"/>
          </a:p>
          <a:p>
            <a:pPr lvl="0"/>
            <a:r>
              <a:rPr lang="en-US" sz="1400" dirty="0" smtClean="0"/>
              <a:t>FPDC is undergoing a $10 M expansion that will add 2,300 </a:t>
            </a:r>
            <a:r>
              <a:rPr lang="en-US" sz="1400" dirty="0" err="1" smtClean="0"/>
              <a:t>sqm</a:t>
            </a:r>
            <a:endParaRPr lang="en-US" sz="1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4467552"/>
            <a:ext cx="7164388"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467600" y="6477000"/>
            <a:ext cx="1524001" cy="369332"/>
          </a:xfrm>
          <a:prstGeom prst="rect">
            <a:avLst/>
          </a:prstGeom>
          <a:noFill/>
        </p:spPr>
        <p:txBody>
          <a:bodyPr wrap="square" rtlCol="0">
            <a:spAutoFit/>
          </a:bodyPr>
          <a:lstStyle/>
          <a:p>
            <a:r>
              <a:rPr lang="es-ES_tradnl" dirty="0" smtClean="0"/>
              <a:t>12</a:t>
            </a:r>
            <a:endParaRPr lang="es-ES_tradnl" dirty="0"/>
          </a:p>
        </p:txBody>
      </p:sp>
    </p:spTree>
    <p:extLst>
      <p:ext uri="{BB962C8B-B14F-4D97-AF65-F5344CB8AC3E}">
        <p14:creationId xmlns:p14="http://schemas.microsoft.com/office/powerpoint/2010/main" val="113021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245225"/>
            <a:ext cx="2133600" cy="476250"/>
          </a:xfrm>
          <a:prstGeom prst="rect">
            <a:avLst/>
          </a:prstGeom>
        </p:spPr>
        <p:txBody>
          <a:bodyPr/>
          <a:lstStyle/>
          <a:p>
            <a:fld id="{BBD54172-940E-4BF6-B1A2-36686A1D7FE7}" type="slidenum">
              <a:rPr lang="en-US" smtClean="0"/>
              <a:pPr/>
              <a:t>15</a:t>
            </a:fld>
            <a:endParaRPr lang="en-US" dirty="0"/>
          </a:p>
        </p:txBody>
      </p:sp>
      <p:graphicFrame>
        <p:nvGraphicFramePr>
          <p:cNvPr id="4" name="Object 6" descr="Chart, p.38&#10;&#10;France: 123.9%&#10;Canada: 100%&#10;Japan: 85.9%&#10;U.K.: 84.0%&#10;U.S.: 80.6%&#10;Italy: 77.0%&#10;Germany: 76.1%&#10;" title="Relative Generosity of R&amp;D Tax Incentives (Index:  Canada = 100.0)"/>
          <p:cNvGraphicFramePr>
            <a:graphicFrameLocks noChangeAspect="1"/>
          </p:cNvGraphicFramePr>
          <p:nvPr>
            <p:extLst>
              <p:ext uri="{D42A27DB-BD31-4B8C-83A1-F6EECF244321}">
                <p14:modId xmlns:p14="http://schemas.microsoft.com/office/powerpoint/2010/main" val="1047070159"/>
              </p:ext>
            </p:extLst>
          </p:nvPr>
        </p:nvGraphicFramePr>
        <p:xfrm>
          <a:off x="5334001" y="1676400"/>
          <a:ext cx="3224537" cy="4114800"/>
        </p:xfrm>
        <a:graphic>
          <a:graphicData uri="http://schemas.openxmlformats.org/presentationml/2006/ole">
            <mc:AlternateContent xmlns:mc="http://schemas.openxmlformats.org/markup-compatibility/2006">
              <mc:Choice xmlns:v="urn:schemas-microsoft-com:vml" Requires="v">
                <p:oleObj spid="_x0000_s3500" name="Chart" r:id="rId3" imgW="3305413" imgH="4419552" progId="MSGraph.Chart.8">
                  <p:embed followColorScheme="full"/>
                </p:oleObj>
              </mc:Choice>
              <mc:Fallback>
                <p:oleObj name="Chart" r:id="rId3" imgW="3305413" imgH="4419552" progId="MSGraph.Chart.8">
                  <p:embed followColorScheme="full"/>
                  <p:pic>
                    <p:nvPicPr>
                      <p:cNvPr id="0" name=""/>
                      <p:cNvPicPr>
                        <a:picLocks noChangeAspect="1" noChangeArrowheads="1"/>
                      </p:cNvPicPr>
                      <p:nvPr/>
                    </p:nvPicPr>
                    <p:blipFill>
                      <a:blip r:embed="rId4"/>
                      <a:srcRect/>
                      <a:stretch>
                        <a:fillRect/>
                      </a:stretch>
                    </p:blipFill>
                    <p:spPr bwMode="auto">
                      <a:xfrm>
                        <a:off x="5334001" y="1676400"/>
                        <a:ext cx="3224537" cy="4114800"/>
                      </a:xfrm>
                      <a:prstGeom prst="rect">
                        <a:avLst/>
                      </a:prstGeom>
                      <a:noFill/>
                      <a:ln>
                        <a:noFill/>
                      </a:ln>
                      <a:effectLst/>
                      <a:extLst/>
                    </p:spPr>
                  </p:pic>
                </p:oleObj>
              </mc:Fallback>
            </mc:AlternateContent>
          </a:graphicData>
        </a:graphic>
      </p:graphicFrame>
      <p:sp>
        <p:nvSpPr>
          <p:cNvPr id="5" name="Rectangle 4"/>
          <p:cNvSpPr txBox="1">
            <a:spLocks noChangeArrowheads="1"/>
          </p:cNvSpPr>
          <p:nvPr/>
        </p:nvSpPr>
        <p:spPr>
          <a:xfrm>
            <a:off x="1676399" y="1602419"/>
            <a:ext cx="3522693" cy="42672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rgbClr val="0070C0"/>
              </a:buClr>
              <a:buSzPct val="150000"/>
              <a:buFont typeface="Wingdings" panose="05000000000000000000" pitchFamily="2" charset="2"/>
              <a:buChar char="§"/>
            </a:pPr>
            <a:r>
              <a:rPr lang="en-US" sz="1200" dirty="0"/>
              <a:t>Canada currently offers one of the most favorable tax treatments for R&amp;D among the </a:t>
            </a:r>
            <a:r>
              <a:rPr lang="en-US" sz="1200" dirty="0" err="1" smtClean="0"/>
              <a:t>G7</a:t>
            </a:r>
            <a:endParaRPr lang="en-US" sz="1200" dirty="0" smtClean="0"/>
          </a:p>
          <a:p>
            <a:pPr marL="742950" lvl="2" indent="-342900">
              <a:buClr>
                <a:srgbClr val="0070C0"/>
              </a:buClr>
              <a:buSzPct val="100000"/>
            </a:pPr>
            <a:r>
              <a:rPr lang="en-US" sz="1200" dirty="0" smtClean="0"/>
              <a:t>Canada </a:t>
            </a:r>
            <a:r>
              <a:rPr lang="en-US" sz="1200" dirty="0"/>
              <a:t>provides a system of tax credits and accelerated tax deductions for a wide-variety of R&amp;D </a:t>
            </a:r>
            <a:r>
              <a:rPr lang="en-US" sz="1200" dirty="0" smtClean="0"/>
              <a:t>expenditures </a:t>
            </a:r>
            <a:endParaRPr lang="en-US" sz="1200" dirty="0"/>
          </a:p>
          <a:p>
            <a:pPr marL="742950" lvl="2" indent="-342900">
              <a:buClr>
                <a:srgbClr val="0070C0"/>
              </a:buClr>
              <a:buSzPct val="100000"/>
            </a:pPr>
            <a:r>
              <a:rPr lang="en-US" sz="1200" dirty="0"/>
              <a:t>Eligible costs include: salaries, overhead, capital equipment, and </a:t>
            </a:r>
            <a:r>
              <a:rPr lang="en-US" sz="1200" dirty="0" smtClean="0"/>
              <a:t>materials</a:t>
            </a:r>
          </a:p>
          <a:p>
            <a:pPr>
              <a:buClr>
                <a:srgbClr val="0070C0"/>
              </a:buClr>
              <a:buSzPct val="150000"/>
              <a:buFont typeface="Wingdings" panose="05000000000000000000" pitchFamily="2" charset="2"/>
              <a:buChar char="§"/>
            </a:pPr>
            <a:r>
              <a:rPr lang="en-CA" sz="1200" dirty="0" smtClean="0"/>
              <a:t>The </a:t>
            </a:r>
            <a:r>
              <a:rPr lang="en-CA" sz="1200" dirty="0"/>
              <a:t>Alberta Scientific Research and Experimental Development (</a:t>
            </a:r>
            <a:r>
              <a:rPr lang="en-CA" sz="1200" dirty="0" err="1"/>
              <a:t>SR&amp;ED</a:t>
            </a:r>
            <a:r>
              <a:rPr lang="en-CA" sz="1200" dirty="0"/>
              <a:t>) tax credit benefits businesses of all sizes and in all sectors that conduct research and development that will lead to new, improved or technologically advanced products or processes. The credit is worth 10 per cent of a company's eligible expenditures up to $4 million, for a maximum credit of $400,000. It will be refundable for all companies. </a:t>
            </a:r>
          </a:p>
        </p:txBody>
      </p:sp>
      <p:sp>
        <p:nvSpPr>
          <p:cNvPr id="6" name="Text Box 7"/>
          <p:cNvSpPr txBox="1">
            <a:spLocks noChangeArrowheads="1"/>
          </p:cNvSpPr>
          <p:nvPr/>
        </p:nvSpPr>
        <p:spPr bwMode="auto">
          <a:xfrm>
            <a:off x="1828801" y="5936160"/>
            <a:ext cx="6321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1200">
                <a:solidFill>
                  <a:schemeClr val="tx1"/>
                </a:solidFill>
                <a:latin typeface="Arial Narrow" pitchFamily="34" charset="0"/>
              </a:defRPr>
            </a:lvl1pPr>
            <a:lvl2pPr marL="742950" indent="-285750">
              <a:defRPr sz="1200">
                <a:solidFill>
                  <a:schemeClr val="tx1"/>
                </a:solidFill>
                <a:latin typeface="Arial Narrow" pitchFamily="34" charset="0"/>
              </a:defRPr>
            </a:lvl2pPr>
            <a:lvl3pPr marL="1143000" indent="-228600">
              <a:defRPr sz="1200">
                <a:solidFill>
                  <a:schemeClr val="tx1"/>
                </a:solidFill>
                <a:latin typeface="Arial Narrow" pitchFamily="34" charset="0"/>
              </a:defRPr>
            </a:lvl3pPr>
            <a:lvl4pPr marL="1600200" indent="-228600">
              <a:defRPr sz="1200">
                <a:solidFill>
                  <a:schemeClr val="tx1"/>
                </a:solidFill>
                <a:latin typeface="Arial Narrow" pitchFamily="34" charset="0"/>
              </a:defRPr>
            </a:lvl4pPr>
            <a:lvl5pPr marL="2057400" indent="-228600">
              <a:defRPr sz="1200">
                <a:solidFill>
                  <a:schemeClr val="tx1"/>
                </a:solidFill>
                <a:latin typeface="Arial Narrow" pitchFamily="34" charset="0"/>
              </a:defRPr>
            </a:lvl5pPr>
            <a:lvl6pPr marL="2514600" indent="-228600" eaLnBrk="0" fontAlgn="base" hangingPunct="0">
              <a:spcBef>
                <a:spcPct val="0"/>
              </a:spcBef>
              <a:spcAft>
                <a:spcPct val="0"/>
              </a:spcAft>
              <a:defRPr sz="1200">
                <a:solidFill>
                  <a:schemeClr val="tx1"/>
                </a:solidFill>
                <a:latin typeface="Arial Narrow" pitchFamily="34" charset="0"/>
              </a:defRPr>
            </a:lvl6pPr>
            <a:lvl7pPr marL="2971800" indent="-228600" eaLnBrk="0" fontAlgn="base" hangingPunct="0">
              <a:spcBef>
                <a:spcPct val="0"/>
              </a:spcBef>
              <a:spcAft>
                <a:spcPct val="0"/>
              </a:spcAft>
              <a:defRPr sz="1200">
                <a:solidFill>
                  <a:schemeClr val="tx1"/>
                </a:solidFill>
                <a:latin typeface="Arial Narrow" pitchFamily="34" charset="0"/>
              </a:defRPr>
            </a:lvl7pPr>
            <a:lvl8pPr marL="3429000" indent="-228600" eaLnBrk="0" fontAlgn="base" hangingPunct="0">
              <a:spcBef>
                <a:spcPct val="0"/>
              </a:spcBef>
              <a:spcAft>
                <a:spcPct val="0"/>
              </a:spcAft>
              <a:defRPr sz="1200">
                <a:solidFill>
                  <a:schemeClr val="tx1"/>
                </a:solidFill>
                <a:latin typeface="Arial Narrow" pitchFamily="34" charset="0"/>
              </a:defRPr>
            </a:lvl8pPr>
            <a:lvl9pPr marL="3886200" indent="-228600" eaLnBrk="0" fontAlgn="base" hangingPunct="0">
              <a:spcBef>
                <a:spcPct val="0"/>
              </a:spcBef>
              <a:spcAft>
                <a:spcPct val="0"/>
              </a:spcAft>
              <a:defRPr sz="1200">
                <a:solidFill>
                  <a:schemeClr val="tx1"/>
                </a:solidFill>
                <a:latin typeface="Arial Narrow" pitchFamily="34" charset="0"/>
              </a:defRPr>
            </a:lvl9pPr>
          </a:lstStyle>
          <a:p>
            <a:r>
              <a:rPr lang="en-US" sz="1000" dirty="0"/>
              <a:t>Source: Warda, Jacek, </a:t>
            </a:r>
            <a:r>
              <a:rPr lang="en-US" sz="1000" dirty="0" smtClean="0"/>
              <a:t>Innovation: </a:t>
            </a:r>
            <a:r>
              <a:rPr lang="en-US" sz="1000" dirty="0"/>
              <a:t>Measuring Canada's R&amp;D Tax Incentives: May 22, </a:t>
            </a:r>
            <a:r>
              <a:rPr lang="en-US" sz="1000" dirty="0" smtClean="0"/>
              <a:t>2009. Data unchanged as of January 2012.</a:t>
            </a:r>
            <a:endParaRPr lang="en-US" sz="1000" dirty="0"/>
          </a:p>
          <a:p>
            <a:r>
              <a:rPr lang="en-US" sz="1000" dirty="0"/>
              <a:t>Note: Relative generosity is determined by dividing the after tax cost of performing $1.00 of R&amp;D by 1 less the corporate tax rate. </a:t>
            </a:r>
            <a:br>
              <a:rPr lang="en-US" sz="1000" dirty="0"/>
            </a:br>
            <a:r>
              <a:rPr lang="en-US" sz="1000" dirty="0"/>
              <a:t>Results are indexed to the relative generosity of Canada's system of tax-based support for R&amp;D. The higher the ratio the more competitive the tax system.</a:t>
            </a:r>
          </a:p>
          <a:p>
            <a:r>
              <a:rPr lang="en-US" sz="1000" dirty="0"/>
              <a:t>* Calculations based on large firms</a:t>
            </a:r>
          </a:p>
        </p:txBody>
      </p:sp>
      <p:sp>
        <p:nvSpPr>
          <p:cNvPr id="9" name="Rectangle 8"/>
          <p:cNvSpPr/>
          <p:nvPr/>
        </p:nvSpPr>
        <p:spPr>
          <a:xfrm>
            <a:off x="1658292" y="175077"/>
            <a:ext cx="6629400" cy="1200329"/>
          </a:xfrm>
          <a:prstGeom prst="rect">
            <a:avLst/>
          </a:prstGeom>
        </p:spPr>
        <p:txBody>
          <a:bodyPr wrap="square">
            <a:spAutoFit/>
          </a:bodyPr>
          <a:lstStyle/>
          <a:p>
            <a:pPr lvl="0" fontAlgn="base">
              <a:spcBef>
                <a:spcPct val="0"/>
              </a:spcBef>
              <a:spcAft>
                <a:spcPct val="0"/>
              </a:spcAft>
            </a:pPr>
            <a:r>
              <a:rPr lang="en-CA" sz="2400" b="1" dirty="0">
                <a:latin typeface="+mj-lt"/>
                <a:ea typeface="+mj-ea"/>
                <a:cs typeface="+mj-cs"/>
              </a:rPr>
              <a:t>Canada and Alberta have very generous tax incentives to conduct research and development.</a:t>
            </a:r>
            <a:endParaRPr lang="en-US" sz="2400" b="1" dirty="0">
              <a:latin typeface="+mj-lt"/>
              <a:ea typeface="+mj-ea"/>
              <a:cs typeface="+mj-cs"/>
            </a:endParaRPr>
          </a:p>
        </p:txBody>
      </p:sp>
    </p:spTree>
    <p:extLst>
      <p:ext uri="{BB962C8B-B14F-4D97-AF65-F5344CB8AC3E}">
        <p14:creationId xmlns:p14="http://schemas.microsoft.com/office/powerpoint/2010/main" val="806315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600200"/>
            <a:ext cx="6589712" cy="1500187"/>
          </a:xfrm>
        </p:spPr>
        <p:txBody>
          <a:bodyPr/>
          <a:lstStyle/>
          <a:p>
            <a:pPr>
              <a:spcBef>
                <a:spcPct val="0"/>
              </a:spcBef>
            </a:pPr>
            <a:r>
              <a:rPr lang="en-US" sz="3200" dirty="0" smtClean="0">
                <a:solidFill>
                  <a:schemeClr val="tx1"/>
                </a:solidFill>
                <a:latin typeface="+mj-lt"/>
                <a:ea typeface="+mj-ea"/>
                <a:cs typeface="+mj-cs"/>
              </a:rPr>
              <a:t>EASY ACCESS TO WORLD MARKETS </a:t>
            </a:r>
            <a:endParaRPr lang="en-CA" sz="3200" b="1" dirty="0">
              <a:solidFill>
                <a:schemeClr val="tx1"/>
              </a:solidFill>
              <a:latin typeface="+mj-lt"/>
              <a:ea typeface="+mj-ea"/>
              <a:cs typeface="+mj-cs"/>
            </a:endParaRPr>
          </a:p>
        </p:txBody>
      </p:sp>
      <p:sp>
        <p:nvSpPr>
          <p:cNvPr id="2" name="Slide Number Placeholder 1"/>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16</a:t>
            </a:fld>
            <a:endParaRPr lang="en-CA" dirty="0"/>
          </a:p>
        </p:txBody>
      </p:sp>
    </p:spTree>
    <p:extLst>
      <p:ext uri="{BB962C8B-B14F-4D97-AF65-F5344CB8AC3E}">
        <p14:creationId xmlns:p14="http://schemas.microsoft.com/office/powerpoint/2010/main" val="235691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Excellent global market access for business </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68" y="1600199"/>
            <a:ext cx="4961905" cy="3485714"/>
          </a:xfrm>
          <a:prstGeom prst="rect">
            <a:avLst/>
          </a:prstGeom>
        </p:spPr>
      </p:pic>
      <p:sp>
        <p:nvSpPr>
          <p:cNvPr id="5" name="TextBox 4"/>
          <p:cNvSpPr txBox="1"/>
          <p:nvPr/>
        </p:nvSpPr>
        <p:spPr>
          <a:xfrm>
            <a:off x="1676400" y="1600199"/>
            <a:ext cx="2895600" cy="3323987"/>
          </a:xfrm>
          <a:prstGeom prst="rect">
            <a:avLst/>
          </a:prstGeom>
          <a:noFill/>
        </p:spPr>
        <p:txBody>
          <a:bodyPr wrap="square" rtlCol="0">
            <a:spAutoFit/>
          </a:bodyPr>
          <a:lstStyle/>
          <a:p>
            <a:r>
              <a:rPr lang="en-CA" sz="1200" dirty="0" smtClean="0"/>
              <a:t>With the Canadian-European </a:t>
            </a:r>
            <a:r>
              <a:rPr lang="en-CA" sz="1200" dirty="0"/>
              <a:t>Union Comprehensive Economic and Trade Agreement (</a:t>
            </a:r>
            <a:r>
              <a:rPr lang="en-CA" sz="1200" dirty="0" err="1"/>
              <a:t>CETA</a:t>
            </a:r>
            <a:r>
              <a:rPr lang="en-CA" sz="1200" dirty="0" smtClean="0"/>
              <a:t>) </a:t>
            </a:r>
            <a:r>
              <a:rPr lang="en-CA" sz="1200" dirty="0"/>
              <a:t>firms operating in Canada </a:t>
            </a:r>
            <a:r>
              <a:rPr lang="en-CA" sz="1200" dirty="0" smtClean="0"/>
              <a:t>have </a:t>
            </a:r>
            <a:r>
              <a:rPr lang="en-CA" sz="1200" dirty="0"/>
              <a:t>preferred market access to 42 foreign countries</a:t>
            </a:r>
            <a:r>
              <a:rPr lang="en-CA" sz="1200" dirty="0" smtClean="0"/>
              <a:t>.</a:t>
            </a:r>
          </a:p>
          <a:p>
            <a:endParaRPr lang="en-CA" sz="1200" dirty="0"/>
          </a:p>
          <a:p>
            <a:r>
              <a:rPr lang="en-CA" sz="1200" dirty="0"/>
              <a:t>Canada’s preferred market access represents approximately 1.2 billion consumers and nearly </a:t>
            </a:r>
            <a:r>
              <a:rPr lang="en-CA" sz="1200" dirty="0" err="1"/>
              <a:t>US$41.2</a:t>
            </a:r>
            <a:r>
              <a:rPr lang="en-CA" sz="1200" dirty="0"/>
              <a:t> trillion or 54.8%, of global GDP</a:t>
            </a:r>
            <a:r>
              <a:rPr lang="en-CA" sz="1200" dirty="0" smtClean="0"/>
              <a:t>.</a:t>
            </a:r>
          </a:p>
          <a:p>
            <a:endParaRPr lang="en-CA" sz="1200" dirty="0"/>
          </a:p>
          <a:p>
            <a:r>
              <a:rPr lang="en-CA" sz="1200" dirty="0"/>
              <a:t>Canada’s market access is supported by a reliable and efficient transportation system, providing for effective Canadian business participation in global supply chains.</a:t>
            </a:r>
          </a:p>
          <a:p>
            <a:endParaRPr lang="en-US" dirty="0"/>
          </a:p>
        </p:txBody>
      </p:sp>
      <p:sp>
        <p:nvSpPr>
          <p:cNvPr id="6" name="TextBox 5"/>
          <p:cNvSpPr txBox="1"/>
          <p:nvPr/>
        </p:nvSpPr>
        <p:spPr>
          <a:xfrm>
            <a:off x="1981200" y="5791200"/>
            <a:ext cx="5181600" cy="215444"/>
          </a:xfrm>
          <a:prstGeom prst="rect">
            <a:avLst/>
          </a:prstGeom>
          <a:noFill/>
        </p:spPr>
        <p:txBody>
          <a:bodyPr wrap="square" rtlCol="0">
            <a:spAutoFit/>
          </a:bodyPr>
          <a:lstStyle/>
          <a:p>
            <a:r>
              <a:rPr lang="en-US" sz="800" dirty="0" smtClean="0"/>
              <a:t>Source: IMF World Economic Outlook April 2017/Think Canada presentation 2017</a:t>
            </a:r>
            <a:endParaRPr lang="en-US" sz="800" dirty="0"/>
          </a:p>
        </p:txBody>
      </p:sp>
    </p:spTree>
    <p:extLst>
      <p:ext uri="{BB962C8B-B14F-4D97-AF65-F5344CB8AC3E}">
        <p14:creationId xmlns:p14="http://schemas.microsoft.com/office/powerpoint/2010/main" val="2086122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0" y="1676400"/>
            <a:ext cx="6477000" cy="2286000"/>
          </a:xfrm>
        </p:spPr>
        <p:txBody>
          <a:bodyPr/>
          <a:lstStyle/>
          <a:p>
            <a:r>
              <a:rPr lang="en-US" sz="4000" dirty="0" smtClean="0">
                <a:solidFill>
                  <a:schemeClr val="tx1"/>
                </a:solidFill>
              </a:rPr>
              <a:t>EFFICIENT TRANSPORTATION AND LOGISTICS </a:t>
            </a:r>
            <a:endParaRPr lang="en-US" sz="4000" dirty="0">
              <a:solidFill>
                <a:schemeClr val="tx1"/>
              </a:solidFill>
            </a:endParaRPr>
          </a:p>
        </p:txBody>
      </p:sp>
    </p:spTree>
    <p:extLst>
      <p:ext uri="{BB962C8B-B14F-4D97-AF65-F5344CB8AC3E}">
        <p14:creationId xmlns:p14="http://schemas.microsoft.com/office/powerpoint/2010/main" val="3087109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9998" y="179140"/>
            <a:ext cx="7035800" cy="1143000"/>
          </a:xfrm>
        </p:spPr>
        <p:txBody>
          <a:bodyPr/>
          <a:lstStyle/>
          <a:p>
            <a:r>
              <a:rPr lang="en-US" sz="2800" dirty="0" smtClean="0">
                <a:solidFill>
                  <a:schemeClr val="tx1"/>
                </a:solidFill>
              </a:rPr>
              <a:t>Efficient road, air and rail infrastructure</a:t>
            </a:r>
            <a:endParaRPr lang="en-US" sz="2800" dirty="0">
              <a:solidFill>
                <a:schemeClr val="tx1"/>
              </a:solidFill>
            </a:endParaRPr>
          </a:p>
        </p:txBody>
      </p:sp>
      <p:sp>
        <p:nvSpPr>
          <p:cNvPr id="7" name="Content Placeholder 6"/>
          <p:cNvSpPr>
            <a:spLocks noGrp="1"/>
          </p:cNvSpPr>
          <p:nvPr>
            <p:ph sz="half" idx="1"/>
          </p:nvPr>
        </p:nvSpPr>
        <p:spPr>
          <a:xfrm>
            <a:off x="1827212" y="4572001"/>
            <a:ext cx="7145337" cy="2106790"/>
          </a:xfrm>
        </p:spPr>
        <p:txBody>
          <a:bodyPr/>
          <a:lstStyle/>
          <a:p>
            <a:r>
              <a:rPr lang="en-CA" sz="1100" dirty="0">
                <a:solidFill>
                  <a:schemeClr val="tx1"/>
                </a:solidFill>
              </a:rPr>
              <a:t>Alberta is well connected by road, air, and rail. </a:t>
            </a:r>
            <a:endParaRPr lang="en-CA" sz="1100" dirty="0" smtClean="0">
              <a:solidFill>
                <a:schemeClr val="tx1"/>
              </a:solidFill>
            </a:endParaRPr>
          </a:p>
          <a:p>
            <a:r>
              <a:rPr lang="en-CA" sz="1100" dirty="0" smtClean="0">
                <a:solidFill>
                  <a:schemeClr val="tx1"/>
                </a:solidFill>
              </a:rPr>
              <a:t>Edmonton </a:t>
            </a:r>
            <a:r>
              <a:rPr lang="en-CA" sz="1100" dirty="0">
                <a:solidFill>
                  <a:schemeClr val="tx1"/>
                </a:solidFill>
              </a:rPr>
              <a:t>and Calgary </a:t>
            </a:r>
            <a:r>
              <a:rPr lang="en-CA" sz="1100" dirty="0" smtClean="0">
                <a:solidFill>
                  <a:schemeClr val="tx1"/>
                </a:solidFill>
              </a:rPr>
              <a:t>international airports are </a:t>
            </a:r>
            <a:r>
              <a:rPr lang="en-CA" sz="1100" dirty="0">
                <a:solidFill>
                  <a:schemeClr val="tx1"/>
                </a:solidFill>
              </a:rPr>
              <a:t>among the busiest in Canada and offer 24-hour cargo services, modern cargo terminals and U. S. pre-clearance facilities. </a:t>
            </a:r>
            <a:endParaRPr lang="en-CA" sz="1100" dirty="0" smtClean="0">
              <a:solidFill>
                <a:schemeClr val="tx1"/>
              </a:solidFill>
            </a:endParaRPr>
          </a:p>
          <a:p>
            <a:r>
              <a:rPr lang="en-CA" sz="1100" dirty="0" smtClean="0">
                <a:solidFill>
                  <a:schemeClr val="tx1"/>
                </a:solidFill>
              </a:rPr>
              <a:t>Alberta’s 30,800 km of </a:t>
            </a:r>
            <a:r>
              <a:rPr lang="en-CA" sz="1100" dirty="0">
                <a:solidFill>
                  <a:schemeClr val="tx1"/>
                </a:solidFill>
              </a:rPr>
              <a:t>provincial </a:t>
            </a:r>
            <a:r>
              <a:rPr lang="en-CA" sz="1100" dirty="0" smtClean="0">
                <a:solidFill>
                  <a:schemeClr val="tx1"/>
                </a:solidFill>
              </a:rPr>
              <a:t>highways connect </a:t>
            </a:r>
            <a:r>
              <a:rPr lang="en-CA" sz="1100" dirty="0" err="1">
                <a:solidFill>
                  <a:schemeClr val="tx1"/>
                </a:solidFill>
              </a:rPr>
              <a:t>CANAMEX</a:t>
            </a:r>
            <a:r>
              <a:rPr lang="en-CA" sz="1100" dirty="0">
                <a:solidFill>
                  <a:schemeClr val="tx1"/>
                </a:solidFill>
              </a:rPr>
              <a:t>, a 6,000-kilometre corridor stretching from Alaska to Mexico as well as to two transcontinental railways companies, the Canadian National (CN) and the Canadian Pacific Rail (CPR). </a:t>
            </a:r>
            <a:endParaRPr lang="en-CA" sz="1100" dirty="0" smtClean="0">
              <a:solidFill>
                <a:schemeClr val="tx1"/>
              </a:solidFill>
            </a:endParaRPr>
          </a:p>
          <a:p>
            <a:r>
              <a:rPr lang="en-CA" sz="1100" dirty="0" smtClean="0">
                <a:solidFill>
                  <a:schemeClr val="tx1"/>
                </a:solidFill>
              </a:rPr>
              <a:t>Rail </a:t>
            </a:r>
            <a:r>
              <a:rPr lang="en-CA" sz="1100" dirty="0">
                <a:solidFill>
                  <a:schemeClr val="tx1"/>
                </a:solidFill>
              </a:rPr>
              <a:t>terminals strategically link Edmonton and Calgary with international ports on the west coast (Vancouver and Prince Rupert), the Great Lakes (Thunder Bay and Toronto), the St. Lawrence Seaway (Montreal), and the east coast (Halifax</a:t>
            </a:r>
            <a:r>
              <a:rPr lang="en-CA" sz="1100" dirty="0" smtClean="0">
                <a:solidFill>
                  <a:schemeClr val="tx1"/>
                </a:solidFill>
              </a:rPr>
              <a:t>). </a:t>
            </a:r>
          </a:p>
          <a:p>
            <a:pPr marL="0" indent="0">
              <a:buNone/>
            </a:pPr>
            <a:endParaRPr lang="en-CA" sz="1100" dirty="0" smtClean="0">
              <a:solidFill>
                <a:schemeClr val="tx1"/>
              </a:solidFill>
            </a:endParaRPr>
          </a:p>
          <a:p>
            <a:pPr marL="0" indent="0">
              <a:buNone/>
            </a:pPr>
            <a:endParaRPr lang="en-CA" sz="1100" dirty="0">
              <a:solidFill>
                <a:schemeClr val="tx1"/>
              </a:solidFill>
            </a:endParaRPr>
          </a:p>
          <a:p>
            <a:endParaRPr lang="en-US" dirty="0"/>
          </a:p>
        </p:txBody>
      </p:sp>
      <p:sp>
        <p:nvSpPr>
          <p:cNvPr id="2" name="Slide Number Placeholder 1"/>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19</a:t>
            </a:fld>
            <a:endParaRPr lang="en-CA" dirty="0"/>
          </a:p>
        </p:txBody>
      </p:sp>
      <p:sp>
        <p:nvSpPr>
          <p:cNvPr id="5" name="Content Placeholder 2"/>
          <p:cNvSpPr txBox="1">
            <a:spLocks/>
          </p:cNvSpPr>
          <p:nvPr/>
        </p:nvSpPr>
        <p:spPr>
          <a:xfrm>
            <a:off x="1657350" y="4343401"/>
            <a:ext cx="7315200" cy="2362200"/>
          </a:xfrm>
          <a:prstGeom prst="rect">
            <a:avLst/>
          </a:prstGeom>
        </p:spPr>
        <p:txBody>
          <a:bodyPr/>
          <a:lstStyle>
            <a:lvl1pPr marL="231775" indent="-231775" algn="l" rtl="0" eaLnBrk="1" fontAlgn="base" hangingPunct="1">
              <a:spcBef>
                <a:spcPct val="20000"/>
              </a:spcBef>
              <a:spcAft>
                <a:spcPct val="0"/>
              </a:spcAft>
              <a:buChar char="•"/>
              <a:defRPr sz="2000" b="1">
                <a:solidFill>
                  <a:srgbClr val="6E3319"/>
                </a:solidFill>
                <a:latin typeface="+mn-lt"/>
                <a:ea typeface="+mn-ea"/>
                <a:cs typeface="+mn-cs"/>
              </a:defRPr>
            </a:lvl1pPr>
            <a:lvl2pPr marL="566738" indent="-219075" algn="l" rtl="0" eaLnBrk="1" fontAlgn="base" hangingPunct="1">
              <a:spcBef>
                <a:spcPct val="20000"/>
              </a:spcBef>
              <a:spcAft>
                <a:spcPct val="0"/>
              </a:spcAft>
              <a:buChar char="–"/>
              <a:defRPr b="1">
                <a:solidFill>
                  <a:srgbClr val="C05017"/>
                </a:solidFill>
                <a:latin typeface="+mn-lt"/>
              </a:defRPr>
            </a:lvl2pPr>
            <a:lvl3pPr marL="914400" indent="-231775" algn="l" rtl="0" eaLnBrk="1" fontAlgn="base" hangingPunct="1">
              <a:spcBef>
                <a:spcPct val="20000"/>
              </a:spcBef>
              <a:spcAft>
                <a:spcPct val="0"/>
              </a:spcAft>
              <a:buChar char="•"/>
              <a:defRPr>
                <a:solidFill>
                  <a:schemeClr val="tx1"/>
                </a:solidFill>
                <a:latin typeface="+mn-lt"/>
              </a:defRPr>
            </a:lvl3pPr>
            <a:lvl4pPr marL="1262063" indent="-231775"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kern="0" dirty="0"/>
          </a:p>
        </p:txBody>
      </p:sp>
      <p:sp>
        <p:nvSpPr>
          <p:cNvPr id="10" name="TextBox 9"/>
          <p:cNvSpPr txBox="1"/>
          <p:nvPr/>
        </p:nvSpPr>
        <p:spPr>
          <a:xfrm>
            <a:off x="1710209" y="6509513"/>
            <a:ext cx="3200400" cy="338554"/>
          </a:xfrm>
          <a:prstGeom prst="rect">
            <a:avLst/>
          </a:prstGeom>
          <a:noFill/>
        </p:spPr>
        <p:txBody>
          <a:bodyPr wrap="square" rtlCol="0">
            <a:spAutoFit/>
          </a:bodyPr>
          <a:lstStyle/>
          <a:p>
            <a:r>
              <a:rPr lang="en-US" sz="800" dirty="0" smtClean="0"/>
              <a:t>Source: map </a:t>
            </a:r>
            <a:r>
              <a:rPr lang="en-US" sz="800" dirty="0"/>
              <a:t>extracted from http://www.cpr.ca/en/choose-rail/intermodal-shipping</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984" y="995114"/>
            <a:ext cx="7433791" cy="3332413"/>
          </a:xfrm>
          <a:prstGeom prst="rect">
            <a:avLst/>
          </a:prstGeom>
        </p:spPr>
      </p:pic>
    </p:spTree>
    <p:extLst>
      <p:ext uri="{BB962C8B-B14F-4D97-AF65-F5344CB8AC3E}">
        <p14:creationId xmlns:p14="http://schemas.microsoft.com/office/powerpoint/2010/main" val="2073702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Table of Contents</a:t>
            </a:r>
            <a:endParaRPr lang="en-CA" dirty="0">
              <a:solidFill>
                <a:schemeClr val="tx1"/>
              </a:solidFill>
            </a:endParaRPr>
          </a:p>
        </p:txBody>
      </p:sp>
      <p:sp>
        <p:nvSpPr>
          <p:cNvPr id="5" name="Content Placeholder 4"/>
          <p:cNvSpPr>
            <a:spLocks noGrp="1"/>
          </p:cNvSpPr>
          <p:nvPr>
            <p:ph idx="1"/>
          </p:nvPr>
        </p:nvSpPr>
        <p:spPr/>
        <p:txBody>
          <a:bodyPr/>
          <a:lstStyle/>
          <a:p>
            <a:pPr marL="571500" indent="-571500">
              <a:buFont typeface="+mj-lt"/>
              <a:buAutoNum type="romanUcPeriod"/>
            </a:pPr>
            <a:r>
              <a:rPr lang="en-US" dirty="0" smtClean="0">
                <a:solidFill>
                  <a:schemeClr val="tx1"/>
                </a:solidFill>
              </a:rPr>
              <a:t>Alberta has a Competitive Business Climate</a:t>
            </a:r>
          </a:p>
          <a:p>
            <a:pPr marL="571500" indent="-571500">
              <a:buFont typeface="+mj-lt"/>
              <a:buAutoNum type="romanUcPeriod"/>
            </a:pPr>
            <a:r>
              <a:rPr lang="en-US" dirty="0" smtClean="0">
                <a:solidFill>
                  <a:schemeClr val="tx1"/>
                </a:solidFill>
              </a:rPr>
              <a:t>A Robust </a:t>
            </a:r>
            <a:r>
              <a:rPr lang="en-US" dirty="0" err="1" smtClean="0">
                <a:solidFill>
                  <a:schemeClr val="tx1"/>
                </a:solidFill>
              </a:rPr>
              <a:t>Agri</a:t>
            </a:r>
            <a:r>
              <a:rPr lang="en-US" dirty="0" smtClean="0">
                <a:solidFill>
                  <a:schemeClr val="tx1"/>
                </a:solidFill>
              </a:rPr>
              <a:t>-Food Sector</a:t>
            </a:r>
          </a:p>
          <a:p>
            <a:pPr marL="571500" indent="-571500">
              <a:buFont typeface="+mj-lt"/>
              <a:buAutoNum type="romanUcPeriod"/>
            </a:pPr>
            <a:r>
              <a:rPr lang="en-US" dirty="0" smtClean="0">
                <a:solidFill>
                  <a:schemeClr val="tx1"/>
                </a:solidFill>
              </a:rPr>
              <a:t>Innovative Research and Development </a:t>
            </a:r>
          </a:p>
          <a:p>
            <a:pPr marL="571500" indent="-571500">
              <a:buFont typeface="+mj-lt"/>
              <a:buAutoNum type="romanUcPeriod"/>
            </a:pPr>
            <a:r>
              <a:rPr lang="en-US" dirty="0" smtClean="0">
                <a:solidFill>
                  <a:schemeClr val="tx1"/>
                </a:solidFill>
              </a:rPr>
              <a:t>Easy Access to World Markets </a:t>
            </a:r>
          </a:p>
          <a:p>
            <a:pPr marL="571500" indent="-571500">
              <a:buFont typeface="+mj-lt"/>
              <a:buAutoNum type="romanUcPeriod"/>
            </a:pPr>
            <a:r>
              <a:rPr lang="en-US" dirty="0" smtClean="0">
                <a:solidFill>
                  <a:schemeClr val="tx1"/>
                </a:solidFill>
              </a:rPr>
              <a:t>Efficient Transportation and Logistics</a:t>
            </a:r>
          </a:p>
          <a:p>
            <a:pPr marL="571500" indent="-571500">
              <a:buFont typeface="+mj-lt"/>
              <a:buAutoNum type="romanUcPeriod"/>
            </a:pPr>
            <a:r>
              <a:rPr lang="en-US" dirty="0" smtClean="0">
                <a:solidFill>
                  <a:schemeClr val="tx1"/>
                </a:solidFill>
              </a:rPr>
              <a:t>Funding programs</a:t>
            </a:r>
          </a:p>
          <a:p>
            <a:pPr marL="571500" indent="-571500">
              <a:buFont typeface="+mj-lt"/>
              <a:buAutoNum type="romanUcPeriod"/>
            </a:pPr>
            <a:r>
              <a:rPr lang="en-US" dirty="0" smtClean="0">
                <a:solidFill>
                  <a:schemeClr val="tx1"/>
                </a:solidFill>
              </a:rPr>
              <a:t>Important Links</a:t>
            </a:r>
          </a:p>
          <a:p>
            <a:pPr marL="571500" indent="-571500">
              <a:buFont typeface="+mj-lt"/>
              <a:buAutoNum type="romanUcPeriod"/>
            </a:pPr>
            <a:r>
              <a:rPr lang="en-US" dirty="0" smtClean="0">
                <a:solidFill>
                  <a:schemeClr val="tx1"/>
                </a:solidFill>
              </a:rPr>
              <a:t>Contact Information</a:t>
            </a:r>
            <a:endParaRPr lang="en-CA" dirty="0">
              <a:solidFill>
                <a:schemeClr val="tx1"/>
              </a:solidFill>
            </a:endParaRPr>
          </a:p>
        </p:txBody>
      </p:sp>
      <p:sp>
        <p:nvSpPr>
          <p:cNvPr id="2" name="Slide Number Placeholder 1"/>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2</a:t>
            </a:fld>
            <a:endParaRPr lang="en-CA" dirty="0"/>
          </a:p>
        </p:txBody>
      </p:sp>
    </p:spTree>
    <p:extLst>
      <p:ext uri="{BB962C8B-B14F-4D97-AF65-F5344CB8AC3E}">
        <p14:creationId xmlns:p14="http://schemas.microsoft.com/office/powerpoint/2010/main" val="1219781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solidFill>
                  <a:schemeClr val="tx1"/>
                </a:solidFill>
              </a:rPr>
              <a:t>Alberta Offers Investors Easy Access to Fast Growing Markets in North America and Asia </a:t>
            </a:r>
            <a:endParaRPr lang="en-CA" sz="2400" dirty="0">
              <a:solidFill>
                <a:schemeClr val="tx1"/>
              </a:solidFill>
            </a:endParaRPr>
          </a:p>
        </p:txBody>
      </p:sp>
      <p:sp>
        <p:nvSpPr>
          <p:cNvPr id="3" name="Content Placeholder 2"/>
          <p:cNvSpPr>
            <a:spLocks noGrp="1"/>
          </p:cNvSpPr>
          <p:nvPr>
            <p:ph idx="1"/>
          </p:nvPr>
        </p:nvSpPr>
        <p:spPr>
          <a:xfrm>
            <a:off x="1676401" y="4613479"/>
            <a:ext cx="6857999" cy="2107996"/>
          </a:xfrm>
        </p:spPr>
        <p:txBody>
          <a:bodyPr/>
          <a:lstStyle/>
          <a:p>
            <a:r>
              <a:rPr lang="en-US" sz="1100" dirty="0"/>
              <a:t>The Prince Rupert Grain Terminal (</a:t>
            </a:r>
            <a:r>
              <a:rPr lang="en-US" sz="1100" dirty="0" err="1"/>
              <a:t>PRGT</a:t>
            </a:r>
            <a:r>
              <a:rPr lang="en-US" sz="1100" dirty="0"/>
              <a:t>) is located in the Port of Prince Rupert. </a:t>
            </a:r>
            <a:endParaRPr lang="en-US" sz="1100" dirty="0" smtClean="0"/>
          </a:p>
          <a:p>
            <a:r>
              <a:rPr lang="en-US" sz="1100" dirty="0" err="1" smtClean="0"/>
              <a:t>PRGT</a:t>
            </a:r>
            <a:r>
              <a:rPr lang="en-US" sz="1100" dirty="0" smtClean="0"/>
              <a:t> </a:t>
            </a:r>
            <a:r>
              <a:rPr lang="en-US" sz="1100" dirty="0"/>
              <a:t>is jointly-owned and operated by </a:t>
            </a:r>
            <a:r>
              <a:rPr lang="en-US" sz="1100" dirty="0" err="1"/>
              <a:t>Viterra</a:t>
            </a:r>
            <a:r>
              <a:rPr lang="en-US" sz="1100" dirty="0"/>
              <a:t>, Cargill, and Richardson</a:t>
            </a:r>
            <a:r>
              <a:rPr lang="en-US" sz="1100" dirty="0" smtClean="0"/>
              <a:t>. </a:t>
            </a:r>
          </a:p>
          <a:p>
            <a:r>
              <a:rPr lang="en-US" sz="1100" dirty="0" smtClean="0"/>
              <a:t>Prince Rupert Grain Terminal is closer to Asian markets by 36 hour sailing time compared to other pacific ports.</a:t>
            </a:r>
          </a:p>
          <a:p>
            <a:pPr lvl="1"/>
            <a:r>
              <a:rPr lang="en-CA" sz="1000" dirty="0"/>
              <a:t>Annual Throughput Capacity: 7 million tonnes</a:t>
            </a:r>
          </a:p>
          <a:p>
            <a:pPr lvl="1"/>
            <a:r>
              <a:rPr lang="en-CA" sz="1000" dirty="0"/>
              <a:t>Storage Capacity: 202,000 tonnes</a:t>
            </a:r>
          </a:p>
          <a:p>
            <a:pPr lvl="1"/>
            <a:r>
              <a:rPr lang="en-CA" sz="1000" dirty="0"/>
              <a:t>Ship Loading Rate: 4,000 tonne/hour</a:t>
            </a:r>
          </a:p>
          <a:p>
            <a:pPr lvl="1"/>
            <a:r>
              <a:rPr lang="en-CA" sz="1000" dirty="0"/>
              <a:t>Single berth depth: 14.5 m (low tide)</a:t>
            </a:r>
          </a:p>
          <a:p>
            <a:pPr lvl="1"/>
            <a:r>
              <a:rPr lang="en-CA" sz="1000" dirty="0"/>
              <a:t>Ship size limit: 145,000 DWT (</a:t>
            </a:r>
            <a:r>
              <a:rPr lang="en-CA" sz="1000" dirty="0" err="1"/>
              <a:t>Suezmax</a:t>
            </a:r>
            <a:r>
              <a:rPr lang="en-CA" sz="1000" dirty="0"/>
              <a:t>)</a:t>
            </a:r>
          </a:p>
          <a:p>
            <a:pPr lvl="1"/>
            <a:r>
              <a:rPr lang="en-CA" sz="1000" dirty="0"/>
              <a:t>On- terminal rail </a:t>
            </a:r>
            <a:r>
              <a:rPr lang="en-CA" sz="1000" dirty="0" err="1"/>
              <a:t>trackage</a:t>
            </a:r>
            <a:r>
              <a:rPr lang="en-CA" sz="1000" dirty="0"/>
              <a:t>: 17 km</a:t>
            </a:r>
          </a:p>
          <a:p>
            <a:endParaRPr lang="en-CA" sz="1000" dirty="0" smtClean="0">
              <a:solidFill>
                <a:schemeClr val="tx1"/>
              </a:solidFill>
            </a:endParaRPr>
          </a:p>
        </p:txBody>
      </p:sp>
      <p:sp>
        <p:nvSpPr>
          <p:cNvPr id="2" name="Slide Number Placeholder 1"/>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20</a:t>
            </a:fld>
            <a:endParaRPr lang="en-CA" dirty="0"/>
          </a:p>
        </p:txBody>
      </p:sp>
      <p:pic>
        <p:nvPicPr>
          <p:cNvPr id="3074" name="Picture 2" descr="http://www.rupertport.com/media/Port-of-Prince-Rupert-Competative-adva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6553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439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3881" y="533400"/>
            <a:ext cx="7054851" cy="609600"/>
          </a:xfrm>
        </p:spPr>
        <p:txBody>
          <a:bodyPr/>
          <a:lstStyle/>
          <a:p>
            <a:r>
              <a:rPr lang="en-CA" sz="2400" dirty="0" smtClean="0">
                <a:solidFill>
                  <a:schemeClr val="tx1"/>
                </a:solidFill>
                <a:latin typeface="Arial" charset="0"/>
                <a:cs typeface="Arial" charset="0"/>
              </a:rPr>
              <a:t>Alberta’s Twelve International Offices</a:t>
            </a:r>
            <a:r>
              <a:rPr lang="en-CA" sz="2400" dirty="0">
                <a:solidFill>
                  <a:schemeClr val="tx1"/>
                </a:solidFill>
                <a:latin typeface="Arial" charset="0"/>
                <a:cs typeface="Arial" charset="0"/>
              </a:rPr>
              <a:t/>
            </a:r>
            <a:br>
              <a:rPr lang="en-CA" sz="2400" dirty="0">
                <a:solidFill>
                  <a:schemeClr val="tx1"/>
                </a:solidFill>
                <a:latin typeface="Arial" charset="0"/>
                <a:cs typeface="Arial" charset="0"/>
              </a:rPr>
            </a:br>
            <a:endParaRPr lang="en-CA" sz="2400" dirty="0">
              <a:solidFill>
                <a:schemeClr val="tx1"/>
              </a:solidFill>
            </a:endParaRPr>
          </a:p>
        </p:txBody>
      </p:sp>
      <p:sp>
        <p:nvSpPr>
          <p:cNvPr id="6" name="Slide Number Placeholder 5"/>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21</a:t>
            </a:fld>
            <a:endParaRPr lang="en-CA" dirty="0"/>
          </a:p>
        </p:txBody>
      </p:sp>
      <p:sp>
        <p:nvSpPr>
          <p:cNvPr id="68" name="TextBox 5"/>
          <p:cNvSpPr txBox="1">
            <a:spLocks noChangeArrowheads="1"/>
          </p:cNvSpPr>
          <p:nvPr/>
        </p:nvSpPr>
        <p:spPr bwMode="auto">
          <a:xfrm>
            <a:off x="6078276" y="2953783"/>
            <a:ext cx="9321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00" b="1" dirty="0"/>
              <a:t>Alberta China Office</a:t>
            </a:r>
            <a:endParaRPr lang="en-CA" sz="500" b="1" dirty="0"/>
          </a:p>
        </p:txBody>
      </p:sp>
      <p:sp>
        <p:nvSpPr>
          <p:cNvPr id="69" name="TextBox 39"/>
          <p:cNvSpPr txBox="1">
            <a:spLocks noChangeArrowheads="1"/>
          </p:cNvSpPr>
          <p:nvPr/>
        </p:nvSpPr>
        <p:spPr bwMode="auto">
          <a:xfrm>
            <a:off x="7297135" y="2859426"/>
            <a:ext cx="17668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00" b="1" dirty="0"/>
              <a:t>Alberta Korea Office</a:t>
            </a:r>
            <a:endParaRPr lang="en-CA" sz="500" b="1" dirty="0"/>
          </a:p>
        </p:txBody>
      </p:sp>
      <p:sp>
        <p:nvSpPr>
          <p:cNvPr id="70" name="TextBox 41"/>
          <p:cNvSpPr txBox="1">
            <a:spLocks noChangeArrowheads="1"/>
          </p:cNvSpPr>
          <p:nvPr/>
        </p:nvSpPr>
        <p:spPr bwMode="auto">
          <a:xfrm>
            <a:off x="6156499" y="3253419"/>
            <a:ext cx="93424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00" b="1" dirty="0"/>
              <a:t>Alberta Shanghai Office</a:t>
            </a:r>
            <a:endParaRPr lang="en-CA" sz="500" b="1" dirty="0"/>
          </a:p>
        </p:txBody>
      </p:sp>
      <p:sp>
        <p:nvSpPr>
          <p:cNvPr id="4" name="TextBox 3"/>
          <p:cNvSpPr txBox="1"/>
          <p:nvPr/>
        </p:nvSpPr>
        <p:spPr>
          <a:xfrm>
            <a:off x="5616934" y="3496698"/>
            <a:ext cx="889303" cy="169277"/>
          </a:xfrm>
          <a:prstGeom prst="rect">
            <a:avLst/>
          </a:prstGeom>
          <a:noFill/>
        </p:spPr>
        <p:txBody>
          <a:bodyPr wrap="square" rtlCol="0">
            <a:spAutoFit/>
          </a:bodyPr>
          <a:lstStyle/>
          <a:p>
            <a:r>
              <a:rPr lang="en-US" sz="500" dirty="0" smtClean="0"/>
              <a:t>Alberta India Office </a:t>
            </a:r>
            <a:endParaRPr lang="en-CA" sz="500" dirty="0"/>
          </a:p>
        </p:txBody>
      </p:sp>
      <p:sp>
        <p:nvSpPr>
          <p:cNvPr id="5" name="TextBox 4"/>
          <p:cNvSpPr txBox="1"/>
          <p:nvPr/>
        </p:nvSpPr>
        <p:spPr>
          <a:xfrm>
            <a:off x="6025244" y="3733799"/>
            <a:ext cx="939056" cy="169277"/>
          </a:xfrm>
          <a:prstGeom prst="rect">
            <a:avLst/>
          </a:prstGeom>
          <a:noFill/>
        </p:spPr>
        <p:txBody>
          <a:bodyPr wrap="square" rtlCol="0">
            <a:spAutoFit/>
          </a:bodyPr>
          <a:lstStyle/>
          <a:p>
            <a:r>
              <a:rPr lang="en-US" sz="500" dirty="0" smtClean="0"/>
              <a:t>Alberta Singapore Office </a:t>
            </a:r>
            <a:endParaRPr lang="en-CA" sz="500" dirty="0"/>
          </a:p>
        </p:txBody>
      </p:sp>
      <p:grpSp>
        <p:nvGrpSpPr>
          <p:cNvPr id="33" name="Group 44"/>
          <p:cNvGrpSpPr>
            <a:grpSpLocks/>
          </p:cNvGrpSpPr>
          <p:nvPr/>
        </p:nvGrpSpPr>
        <p:grpSpPr bwMode="auto">
          <a:xfrm>
            <a:off x="88900" y="1597025"/>
            <a:ext cx="8943975" cy="4838700"/>
            <a:chOff x="56" y="1006"/>
            <a:chExt cx="5634" cy="3048"/>
          </a:xfrm>
        </p:grpSpPr>
        <p:sp>
          <p:nvSpPr>
            <p:cNvPr id="34"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5"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36"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pic>
        <p:nvPicPr>
          <p:cNvPr id="37" name="Picture 257" descr="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3187700"/>
            <a:ext cx="65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63" descr="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319" y="2720974"/>
            <a:ext cx="6524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7" descr="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2" y="3775074"/>
            <a:ext cx="65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63" descr="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3036886"/>
            <a:ext cx="6524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63" descr="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770" y="3710351"/>
            <a:ext cx="337562"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63" descr="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8114" y="4005579"/>
            <a:ext cx="337563"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63" descr="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4857" y="3580765"/>
            <a:ext cx="337562"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3" descr="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638" y="3552619"/>
            <a:ext cx="337562"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63" descr="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858" y="3948427"/>
            <a:ext cx="337562"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63" descr="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284" y="3935251"/>
            <a:ext cx="6524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63" descr="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728" y="4279899"/>
            <a:ext cx="6524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74"/>
          <p:cNvSpPr txBox="1"/>
          <p:nvPr/>
        </p:nvSpPr>
        <p:spPr>
          <a:xfrm>
            <a:off x="2543175" y="2922587"/>
            <a:ext cx="971550" cy="215444"/>
          </a:xfrm>
          <a:prstGeom prst="rect">
            <a:avLst/>
          </a:prstGeom>
          <a:noFill/>
        </p:spPr>
        <p:txBody>
          <a:bodyPr wrap="square" rtlCol="0">
            <a:spAutoFit/>
          </a:bodyPr>
          <a:lstStyle/>
          <a:p>
            <a:r>
              <a:rPr lang="en-US" sz="800" b="1" dirty="0" smtClean="0"/>
              <a:t>Washington, DC</a:t>
            </a:r>
            <a:endParaRPr lang="en-CA" sz="800" b="1" dirty="0"/>
          </a:p>
        </p:txBody>
      </p:sp>
      <p:sp>
        <p:nvSpPr>
          <p:cNvPr id="76" name="TextBox 75"/>
          <p:cNvSpPr txBox="1"/>
          <p:nvPr/>
        </p:nvSpPr>
        <p:spPr>
          <a:xfrm>
            <a:off x="1198562" y="3777684"/>
            <a:ext cx="1301750" cy="215444"/>
          </a:xfrm>
          <a:prstGeom prst="rect">
            <a:avLst/>
          </a:prstGeom>
          <a:noFill/>
        </p:spPr>
        <p:txBody>
          <a:bodyPr wrap="square" rtlCol="0">
            <a:spAutoFit/>
          </a:bodyPr>
          <a:lstStyle/>
          <a:p>
            <a:r>
              <a:rPr lang="en-US" sz="800" b="1" dirty="0" smtClean="0"/>
              <a:t>Mexico</a:t>
            </a:r>
            <a:endParaRPr lang="en-CA" sz="800" b="1" dirty="0"/>
          </a:p>
        </p:txBody>
      </p:sp>
      <p:sp>
        <p:nvSpPr>
          <p:cNvPr id="77" name="TextBox 76"/>
          <p:cNvSpPr txBox="1"/>
          <p:nvPr/>
        </p:nvSpPr>
        <p:spPr>
          <a:xfrm>
            <a:off x="3676650" y="2419350"/>
            <a:ext cx="866775" cy="338554"/>
          </a:xfrm>
          <a:prstGeom prst="rect">
            <a:avLst/>
          </a:prstGeom>
          <a:noFill/>
        </p:spPr>
        <p:txBody>
          <a:bodyPr wrap="square" rtlCol="0">
            <a:spAutoFit/>
          </a:bodyPr>
          <a:lstStyle/>
          <a:p>
            <a:r>
              <a:rPr lang="en-US" sz="800" b="1" dirty="0" smtClean="0"/>
              <a:t>United Kingdom</a:t>
            </a:r>
            <a:endParaRPr lang="en-CA" sz="800" b="1" dirty="0"/>
          </a:p>
        </p:txBody>
      </p:sp>
      <p:sp>
        <p:nvSpPr>
          <p:cNvPr id="79" name="TextBox 78"/>
          <p:cNvSpPr txBox="1"/>
          <p:nvPr/>
        </p:nvSpPr>
        <p:spPr>
          <a:xfrm>
            <a:off x="7156574" y="2771060"/>
            <a:ext cx="1254001" cy="215444"/>
          </a:xfrm>
          <a:prstGeom prst="rect">
            <a:avLst/>
          </a:prstGeom>
          <a:noFill/>
        </p:spPr>
        <p:txBody>
          <a:bodyPr wrap="square" rtlCol="0">
            <a:spAutoFit/>
          </a:bodyPr>
          <a:lstStyle/>
          <a:p>
            <a:r>
              <a:rPr lang="en-US" sz="800" dirty="0" smtClean="0"/>
              <a:t>China - Beijing </a:t>
            </a:r>
            <a:endParaRPr lang="en-CA" sz="800" dirty="0"/>
          </a:p>
        </p:txBody>
      </p:sp>
      <p:sp>
        <p:nvSpPr>
          <p:cNvPr id="80" name="TextBox 79"/>
          <p:cNvSpPr txBox="1"/>
          <p:nvPr/>
        </p:nvSpPr>
        <p:spPr>
          <a:xfrm>
            <a:off x="6828667" y="3635831"/>
            <a:ext cx="717045" cy="215444"/>
          </a:xfrm>
          <a:prstGeom prst="rect">
            <a:avLst/>
          </a:prstGeom>
          <a:noFill/>
        </p:spPr>
        <p:txBody>
          <a:bodyPr wrap="square" rtlCol="0">
            <a:spAutoFit/>
          </a:bodyPr>
          <a:lstStyle/>
          <a:p>
            <a:r>
              <a:rPr lang="en-US" sz="800" dirty="0" smtClean="0"/>
              <a:t>Shanghai</a:t>
            </a:r>
            <a:endParaRPr lang="en-CA" sz="800" dirty="0"/>
          </a:p>
        </p:txBody>
      </p:sp>
      <p:sp>
        <p:nvSpPr>
          <p:cNvPr id="81" name="TextBox 80"/>
          <p:cNvSpPr txBox="1"/>
          <p:nvPr/>
        </p:nvSpPr>
        <p:spPr>
          <a:xfrm>
            <a:off x="7204016" y="4218828"/>
            <a:ext cx="465260" cy="338554"/>
          </a:xfrm>
          <a:prstGeom prst="rect">
            <a:avLst/>
          </a:prstGeom>
          <a:noFill/>
        </p:spPr>
        <p:txBody>
          <a:bodyPr wrap="square" rtlCol="0">
            <a:spAutoFit/>
          </a:bodyPr>
          <a:lstStyle/>
          <a:p>
            <a:r>
              <a:rPr lang="en-US" sz="800" dirty="0" smtClean="0"/>
              <a:t>Hong Kong</a:t>
            </a:r>
            <a:endParaRPr lang="en-CA" sz="800" dirty="0"/>
          </a:p>
        </p:txBody>
      </p:sp>
      <p:sp>
        <p:nvSpPr>
          <p:cNvPr id="82" name="TextBox 81"/>
          <p:cNvSpPr txBox="1"/>
          <p:nvPr/>
        </p:nvSpPr>
        <p:spPr>
          <a:xfrm>
            <a:off x="5976939" y="3790135"/>
            <a:ext cx="714375" cy="215444"/>
          </a:xfrm>
          <a:prstGeom prst="rect">
            <a:avLst/>
          </a:prstGeom>
          <a:noFill/>
        </p:spPr>
        <p:txBody>
          <a:bodyPr wrap="square" rtlCol="0">
            <a:spAutoFit/>
          </a:bodyPr>
          <a:lstStyle/>
          <a:p>
            <a:r>
              <a:rPr lang="en-US" sz="800" dirty="0" smtClean="0"/>
              <a:t>India</a:t>
            </a:r>
            <a:endParaRPr lang="en-CA" sz="800" dirty="0"/>
          </a:p>
        </p:txBody>
      </p:sp>
      <p:sp>
        <p:nvSpPr>
          <p:cNvPr id="83" name="TextBox 82"/>
          <p:cNvSpPr txBox="1"/>
          <p:nvPr/>
        </p:nvSpPr>
        <p:spPr>
          <a:xfrm>
            <a:off x="6381136" y="4465476"/>
            <a:ext cx="959645" cy="215444"/>
          </a:xfrm>
          <a:prstGeom prst="rect">
            <a:avLst/>
          </a:prstGeom>
          <a:noFill/>
        </p:spPr>
        <p:txBody>
          <a:bodyPr wrap="square" rtlCol="0">
            <a:spAutoFit/>
          </a:bodyPr>
          <a:lstStyle/>
          <a:p>
            <a:r>
              <a:rPr lang="en-US" sz="800" dirty="0" smtClean="0"/>
              <a:t>Singapore</a:t>
            </a:r>
            <a:endParaRPr lang="en-CA" sz="800" dirty="0"/>
          </a:p>
        </p:txBody>
      </p:sp>
      <p:sp>
        <p:nvSpPr>
          <p:cNvPr id="84" name="TextBox 83"/>
          <p:cNvSpPr txBox="1"/>
          <p:nvPr/>
        </p:nvSpPr>
        <p:spPr>
          <a:xfrm>
            <a:off x="7424232" y="4049153"/>
            <a:ext cx="813155" cy="215444"/>
          </a:xfrm>
          <a:prstGeom prst="rect">
            <a:avLst/>
          </a:prstGeom>
          <a:noFill/>
        </p:spPr>
        <p:txBody>
          <a:bodyPr wrap="square" rtlCol="0">
            <a:spAutoFit/>
          </a:bodyPr>
          <a:lstStyle/>
          <a:p>
            <a:r>
              <a:rPr lang="en-US" sz="800" dirty="0" smtClean="0"/>
              <a:t>Taiwan</a:t>
            </a:r>
            <a:endParaRPr lang="en-CA" sz="800" dirty="0"/>
          </a:p>
        </p:txBody>
      </p:sp>
      <p:sp>
        <p:nvSpPr>
          <p:cNvPr id="85" name="TextBox 84"/>
          <p:cNvSpPr txBox="1"/>
          <p:nvPr/>
        </p:nvSpPr>
        <p:spPr>
          <a:xfrm>
            <a:off x="8064199" y="3733957"/>
            <a:ext cx="670226" cy="215444"/>
          </a:xfrm>
          <a:prstGeom prst="rect">
            <a:avLst/>
          </a:prstGeom>
          <a:noFill/>
        </p:spPr>
        <p:txBody>
          <a:bodyPr wrap="square" rtlCol="0">
            <a:spAutoFit/>
          </a:bodyPr>
          <a:lstStyle/>
          <a:p>
            <a:r>
              <a:rPr lang="en-US" sz="800" dirty="0" smtClean="0"/>
              <a:t>Japan</a:t>
            </a:r>
            <a:endParaRPr lang="en-CA" sz="800" dirty="0"/>
          </a:p>
        </p:txBody>
      </p:sp>
      <p:sp>
        <p:nvSpPr>
          <p:cNvPr id="86" name="TextBox 85"/>
          <p:cNvSpPr txBox="1"/>
          <p:nvPr/>
        </p:nvSpPr>
        <p:spPr>
          <a:xfrm>
            <a:off x="7537970" y="3381353"/>
            <a:ext cx="713088" cy="215444"/>
          </a:xfrm>
          <a:prstGeom prst="rect">
            <a:avLst/>
          </a:prstGeom>
          <a:noFill/>
        </p:spPr>
        <p:txBody>
          <a:bodyPr wrap="square" rtlCol="0">
            <a:spAutoFit/>
          </a:bodyPr>
          <a:lstStyle/>
          <a:p>
            <a:r>
              <a:rPr lang="en-US" sz="800" dirty="0" smtClean="0"/>
              <a:t>Korea</a:t>
            </a:r>
            <a:endParaRPr lang="en-CA" sz="800" dirty="0"/>
          </a:p>
        </p:txBody>
      </p:sp>
      <p:pic>
        <p:nvPicPr>
          <p:cNvPr id="47" name="Picture 263" descr="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3339" y="3929955"/>
            <a:ext cx="337563"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66923" y="3654245"/>
            <a:ext cx="714375" cy="215444"/>
          </a:xfrm>
          <a:prstGeom prst="rect">
            <a:avLst/>
          </a:prstGeom>
          <a:noFill/>
        </p:spPr>
        <p:txBody>
          <a:bodyPr wrap="square" rtlCol="0">
            <a:spAutoFit/>
          </a:bodyPr>
          <a:lstStyle/>
          <a:p>
            <a:r>
              <a:rPr lang="en-US" sz="800" dirty="0" smtClean="0"/>
              <a:t>Guangzhou</a:t>
            </a:r>
            <a:endParaRPr lang="en-US" sz="800" dirty="0"/>
          </a:p>
        </p:txBody>
      </p:sp>
      <p:cxnSp>
        <p:nvCxnSpPr>
          <p:cNvPr id="9" name="Straight Arrow Connector 8"/>
          <p:cNvCxnSpPr>
            <a:stCxn id="7" idx="3"/>
            <a:endCxn id="47" idx="0"/>
          </p:cNvCxnSpPr>
          <p:nvPr/>
        </p:nvCxnSpPr>
        <p:spPr bwMode="auto">
          <a:xfrm>
            <a:off x="6881298" y="3761967"/>
            <a:ext cx="130823" cy="1679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686029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Select Funding Programs </a:t>
            </a:r>
            <a:endParaRPr lang="en-CA" sz="2400" dirty="0">
              <a:solidFill>
                <a:schemeClr val="tx1"/>
              </a:solidFill>
            </a:endParaRPr>
          </a:p>
        </p:txBody>
      </p:sp>
      <p:sp>
        <p:nvSpPr>
          <p:cNvPr id="4" name="Content Placeholder 3"/>
          <p:cNvSpPr>
            <a:spLocks noGrp="1"/>
          </p:cNvSpPr>
          <p:nvPr>
            <p:ph idx="1"/>
          </p:nvPr>
        </p:nvSpPr>
        <p:spPr>
          <a:xfrm>
            <a:off x="1676400" y="1600200"/>
            <a:ext cx="7567613" cy="5019675"/>
          </a:xfrm>
        </p:spPr>
        <p:txBody>
          <a:bodyPr/>
          <a:lstStyle/>
          <a:p>
            <a:r>
              <a:rPr lang="en-CA" sz="1200" u="sng" dirty="0" smtClean="0">
                <a:solidFill>
                  <a:schemeClr val="tx1"/>
                </a:solidFill>
              </a:rPr>
              <a:t>Alberta </a:t>
            </a:r>
            <a:r>
              <a:rPr lang="en-CA" sz="1200" u="sng" dirty="0">
                <a:solidFill>
                  <a:schemeClr val="tx1"/>
                </a:solidFill>
              </a:rPr>
              <a:t>Capital Investment Tax Credit (CITC) </a:t>
            </a:r>
            <a:r>
              <a:rPr lang="en-CA" sz="1200" dirty="0">
                <a:solidFill>
                  <a:schemeClr val="tx1"/>
                </a:solidFill>
              </a:rPr>
              <a:t>The CITC is a 2-year program that provides a non-refundable tax credit valued at 10% of a corporation’s eligible capital expenditures, up to $5 million. The </a:t>
            </a:r>
            <a:r>
              <a:rPr lang="en-CA" sz="1200" dirty="0" err="1">
                <a:solidFill>
                  <a:schemeClr val="tx1"/>
                </a:solidFill>
              </a:rPr>
              <a:t>CITC</a:t>
            </a:r>
            <a:r>
              <a:rPr lang="en-CA" sz="1200" dirty="0">
                <a:solidFill>
                  <a:schemeClr val="tx1"/>
                </a:solidFill>
              </a:rPr>
              <a:t> encourages companies to make timely capital investments by returning a percentage of the company’s costs, including the purchase of machinery, equipment and buildings. </a:t>
            </a:r>
            <a:r>
              <a:rPr lang="en-CA" sz="1200" dirty="0">
                <a:solidFill>
                  <a:schemeClr val="tx1"/>
                </a:solidFill>
                <a:hlinkClick r:id="rId2"/>
              </a:rPr>
              <a:t>https://</a:t>
            </a:r>
            <a:r>
              <a:rPr lang="en-CA" sz="1200" dirty="0" smtClean="0">
                <a:solidFill>
                  <a:schemeClr val="tx1"/>
                </a:solidFill>
                <a:hlinkClick r:id="rId2"/>
              </a:rPr>
              <a:t>www.alberta.ca/capital-investment-tax-credit.aspx</a:t>
            </a:r>
            <a:endParaRPr lang="en-CA" sz="1200" dirty="0" smtClean="0">
              <a:solidFill>
                <a:schemeClr val="tx1"/>
              </a:solidFill>
            </a:endParaRPr>
          </a:p>
          <a:p>
            <a:r>
              <a:rPr lang="en-CA" sz="1200" u="sng" dirty="0" smtClean="0">
                <a:solidFill>
                  <a:schemeClr val="tx1"/>
                </a:solidFill>
              </a:rPr>
              <a:t>The </a:t>
            </a:r>
            <a:r>
              <a:rPr lang="en-CA" sz="1200" u="sng" dirty="0">
                <a:solidFill>
                  <a:schemeClr val="tx1"/>
                </a:solidFill>
              </a:rPr>
              <a:t>Work Force Development Program at Alberta Agriculture and Forestry (AF) </a:t>
            </a:r>
            <a:r>
              <a:rPr lang="en-CA" sz="1200" dirty="0">
                <a:solidFill>
                  <a:schemeClr val="tx1"/>
                </a:solidFill>
              </a:rPr>
              <a:t>provides assistance to address specific workforce issues in agricultural production and </a:t>
            </a:r>
            <a:r>
              <a:rPr lang="en-CA" sz="1200" dirty="0" err="1">
                <a:solidFill>
                  <a:schemeClr val="tx1"/>
                </a:solidFill>
              </a:rPr>
              <a:t>agri</a:t>
            </a:r>
            <a:r>
              <a:rPr lang="en-CA" sz="1200" dirty="0">
                <a:solidFill>
                  <a:schemeClr val="tx1"/>
                </a:solidFill>
              </a:rPr>
              <a:t>-processing activities. The Productivity Improvement Grant provides assistance to </a:t>
            </a:r>
            <a:r>
              <a:rPr lang="en-CA" sz="1200" dirty="0" err="1">
                <a:solidFill>
                  <a:schemeClr val="tx1"/>
                </a:solidFill>
              </a:rPr>
              <a:t>agri</a:t>
            </a:r>
            <a:r>
              <a:rPr lang="en-CA" sz="1200" dirty="0">
                <a:solidFill>
                  <a:schemeClr val="tx1"/>
                </a:solidFill>
              </a:rPr>
              <a:t>-processing companies to assess and adopt new technologies, processes and training that improve worker productivity. The Retention Grant provides assistance for employers to contract consultants to review, improve and develop retention strategies in order to reduce worker turnover and address workforce stability. AF will fund 50% of eligible activities to a maximum of $25,000. </a:t>
            </a:r>
            <a:endParaRPr lang="en-US" sz="1200" dirty="0">
              <a:solidFill>
                <a:schemeClr val="tx1"/>
              </a:solidFill>
            </a:endParaRPr>
          </a:p>
          <a:p>
            <a:pPr lvl="0"/>
            <a:r>
              <a:rPr lang="en-CA" sz="1200" i="1" u="sng" dirty="0" smtClean="0">
                <a:solidFill>
                  <a:schemeClr val="tx1"/>
                </a:solidFill>
              </a:rPr>
              <a:t>The </a:t>
            </a:r>
            <a:r>
              <a:rPr lang="en-CA" sz="1200" i="1" u="sng" dirty="0">
                <a:solidFill>
                  <a:schemeClr val="tx1"/>
                </a:solidFill>
              </a:rPr>
              <a:t>Canada-Alberta Job Grant </a:t>
            </a:r>
            <a:r>
              <a:rPr lang="en-CA" sz="1200" i="1" dirty="0">
                <a:solidFill>
                  <a:schemeClr val="tx1"/>
                </a:solidFill>
              </a:rPr>
              <a:t>is an employer-driven training program. This means that employers decide on who gets training and what type of training may be needed for new and existing employees. Employers are required to use a third-party training provider to deliver the formal training either onsite, online, or in a classroom setting. For more information visit: </a:t>
            </a:r>
            <a:r>
              <a:rPr lang="en-CA" sz="1200" u="sng" dirty="0">
                <a:hlinkClick r:id="rId3"/>
              </a:rPr>
              <a:t>http://</a:t>
            </a:r>
            <a:r>
              <a:rPr lang="en-CA" sz="1200" u="sng" dirty="0" smtClean="0">
                <a:hlinkClick r:id="rId3"/>
              </a:rPr>
              <a:t>www.albertacanada.com/opportunity/employers/jobgrant.aspx#about</a:t>
            </a:r>
            <a:endParaRPr lang="en-CA" sz="1200" u="sng" dirty="0" smtClean="0"/>
          </a:p>
          <a:p>
            <a:pPr lvl="0"/>
            <a:r>
              <a:rPr lang="en-CA" sz="1200" u="sng" dirty="0">
                <a:solidFill>
                  <a:schemeClr val="tx1"/>
                </a:solidFill>
              </a:rPr>
              <a:t>Agriculture Financial Service Corporation</a:t>
            </a:r>
            <a:r>
              <a:rPr lang="en-CA" sz="1200" dirty="0">
                <a:solidFill>
                  <a:schemeClr val="tx1"/>
                </a:solidFill>
              </a:rPr>
              <a:t> is a provincial crown corporation with a private sector Board of Directors that provides farmers, agribusinesses and other small businesses loans, crop insurance and farm income disaster </a:t>
            </a:r>
            <a:r>
              <a:rPr lang="en-CA" sz="1200" dirty="0" smtClean="0">
                <a:solidFill>
                  <a:schemeClr val="tx1"/>
                </a:solidFill>
              </a:rPr>
              <a:t>assistance. For more </a:t>
            </a:r>
            <a:r>
              <a:rPr lang="en-CA" sz="1200" dirty="0">
                <a:solidFill>
                  <a:schemeClr val="tx1"/>
                </a:solidFill>
              </a:rPr>
              <a:t>information visit: </a:t>
            </a:r>
            <a:r>
              <a:rPr lang="en-CA" sz="1200" dirty="0">
                <a:solidFill>
                  <a:schemeClr val="tx1"/>
                </a:solidFill>
                <a:hlinkClick r:id="rId4"/>
              </a:rPr>
              <a:t>https://</a:t>
            </a:r>
            <a:r>
              <a:rPr lang="en-CA" sz="1200" dirty="0" smtClean="0">
                <a:solidFill>
                  <a:schemeClr val="tx1"/>
                </a:solidFill>
                <a:hlinkClick r:id="rId4"/>
              </a:rPr>
              <a:t>www.afsc.ca/Default.aspx?cid=4&amp;lang=1</a:t>
            </a:r>
            <a:endParaRPr lang="en-CA" sz="1200" dirty="0" smtClean="0">
              <a:solidFill>
                <a:schemeClr val="tx1"/>
              </a:solidFill>
            </a:endParaRPr>
          </a:p>
          <a:p>
            <a:pPr lvl="0"/>
            <a:endParaRPr lang="en-US" sz="1200" dirty="0">
              <a:solidFill>
                <a:schemeClr val="tx1"/>
              </a:solidFill>
            </a:endParaRPr>
          </a:p>
          <a:p>
            <a:endParaRPr lang="en-US" sz="1200" dirty="0">
              <a:solidFill>
                <a:schemeClr val="tx1"/>
              </a:solidFill>
            </a:endParaRPr>
          </a:p>
        </p:txBody>
      </p:sp>
      <p:sp>
        <p:nvSpPr>
          <p:cNvPr id="3" name="Slide Number Placeholder 2"/>
          <p:cNvSpPr>
            <a:spLocks noGrp="1"/>
          </p:cNvSpPr>
          <p:nvPr>
            <p:ph type="sldNum" sz="quarter" idx="4294967295"/>
          </p:nvPr>
        </p:nvSpPr>
        <p:spPr>
          <a:xfrm>
            <a:off x="8229600" y="6437313"/>
            <a:ext cx="2133600" cy="476250"/>
          </a:xfrm>
          <a:prstGeom prst="rect">
            <a:avLst/>
          </a:prstGeom>
        </p:spPr>
        <p:txBody>
          <a:bodyPr/>
          <a:lstStyle/>
          <a:p>
            <a:fld id="{25A51321-1DA7-427D-A904-2A498F5E5E3A}" type="slidenum">
              <a:rPr lang="en-CA" smtClean="0"/>
              <a:t>22</a:t>
            </a:fld>
            <a:endParaRPr lang="en-CA" dirty="0"/>
          </a:p>
        </p:txBody>
      </p:sp>
    </p:spTree>
    <p:extLst>
      <p:ext uri="{BB962C8B-B14F-4D97-AF65-F5344CB8AC3E}">
        <p14:creationId xmlns:p14="http://schemas.microsoft.com/office/powerpoint/2010/main" val="2612731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Contact information </a:t>
            </a:r>
            <a:endParaRPr lang="en-CA" dirty="0">
              <a:solidFill>
                <a:schemeClr val="tx1"/>
              </a:solidFill>
            </a:endParaRPr>
          </a:p>
        </p:txBody>
      </p:sp>
      <p:sp>
        <p:nvSpPr>
          <p:cNvPr id="5" name="Content Placeholder 4"/>
          <p:cNvSpPr>
            <a:spLocks noGrp="1"/>
          </p:cNvSpPr>
          <p:nvPr>
            <p:ph sz="half" idx="2"/>
          </p:nvPr>
        </p:nvSpPr>
        <p:spPr>
          <a:xfrm>
            <a:off x="1912986" y="1600201"/>
            <a:ext cx="3446462" cy="1828800"/>
          </a:xfrm>
        </p:spPr>
        <p:txBody>
          <a:bodyPr/>
          <a:lstStyle/>
          <a:p>
            <a:pPr marL="0" indent="0">
              <a:buNone/>
            </a:pPr>
            <a:r>
              <a:rPr lang="en-CA" sz="1400" b="1" dirty="0" smtClean="0">
                <a:solidFill>
                  <a:schemeClr val="tx1"/>
                </a:solidFill>
              </a:rPr>
              <a:t>Dee Pannu</a:t>
            </a:r>
            <a:endParaRPr lang="en-CA" sz="1400" b="1" dirty="0" smtClean="0">
              <a:solidFill>
                <a:schemeClr val="tx1"/>
              </a:solidFill>
            </a:endParaRPr>
          </a:p>
          <a:p>
            <a:pPr marL="0" indent="0">
              <a:buNone/>
            </a:pPr>
            <a:r>
              <a:rPr lang="en-CA" sz="1400" dirty="0" smtClean="0">
                <a:solidFill>
                  <a:schemeClr val="tx1"/>
                </a:solidFill>
              </a:rPr>
              <a:t>Director</a:t>
            </a:r>
            <a:endParaRPr lang="en-CA" sz="1400" dirty="0" smtClean="0">
              <a:solidFill>
                <a:schemeClr val="tx1"/>
              </a:solidFill>
            </a:endParaRPr>
          </a:p>
          <a:p>
            <a:pPr marL="0" indent="0">
              <a:buNone/>
            </a:pPr>
            <a:r>
              <a:rPr lang="en-CA" sz="1400" dirty="0" smtClean="0">
                <a:solidFill>
                  <a:schemeClr val="tx1"/>
                </a:solidFill>
              </a:rPr>
              <a:t>Investment </a:t>
            </a:r>
            <a:r>
              <a:rPr lang="en-CA" sz="1400" dirty="0">
                <a:solidFill>
                  <a:schemeClr val="tx1"/>
                </a:solidFill>
              </a:rPr>
              <a:t>Attraction </a:t>
            </a:r>
            <a:r>
              <a:rPr lang="en-CA" sz="1400" dirty="0" smtClean="0">
                <a:solidFill>
                  <a:schemeClr val="tx1"/>
                </a:solidFill>
              </a:rPr>
              <a:t>Section</a:t>
            </a:r>
            <a:endParaRPr lang="en-CA" sz="1400" dirty="0">
              <a:solidFill>
                <a:schemeClr val="tx1"/>
              </a:solidFill>
            </a:endParaRPr>
          </a:p>
          <a:p>
            <a:pPr marL="0" indent="0">
              <a:buNone/>
            </a:pPr>
            <a:r>
              <a:rPr lang="en-CA" sz="1400" dirty="0" smtClean="0">
                <a:solidFill>
                  <a:schemeClr val="tx1"/>
                </a:solidFill>
              </a:rPr>
              <a:t>Alberta Agriculture </a:t>
            </a:r>
            <a:r>
              <a:rPr lang="en-CA" sz="1400" dirty="0">
                <a:solidFill>
                  <a:schemeClr val="tx1"/>
                </a:solidFill>
              </a:rPr>
              <a:t>and </a:t>
            </a:r>
            <a:r>
              <a:rPr lang="en-CA" sz="1400" dirty="0" smtClean="0">
                <a:solidFill>
                  <a:schemeClr val="tx1"/>
                </a:solidFill>
              </a:rPr>
              <a:t>Forestry</a:t>
            </a:r>
          </a:p>
          <a:p>
            <a:pPr marL="0" indent="0">
              <a:buNone/>
            </a:pPr>
            <a:r>
              <a:rPr lang="fr-FR" sz="1400" dirty="0" smtClean="0">
                <a:solidFill>
                  <a:schemeClr val="tx1"/>
                </a:solidFill>
              </a:rPr>
              <a:t>E-mail</a:t>
            </a:r>
            <a:r>
              <a:rPr lang="fr-FR" sz="1400" dirty="0">
                <a:solidFill>
                  <a:schemeClr val="tx1"/>
                </a:solidFill>
              </a:rPr>
              <a:t>:</a:t>
            </a:r>
            <a:r>
              <a:rPr lang="fr-FR" sz="1400" dirty="0"/>
              <a:t> </a:t>
            </a:r>
            <a:r>
              <a:rPr lang="fr-FR" sz="1400" dirty="0" smtClean="0">
                <a:hlinkClick r:id="rId2"/>
              </a:rPr>
              <a:t>dee.pannu@gov.ab.ca</a:t>
            </a:r>
            <a:r>
              <a:rPr lang="fr-FR" sz="1400" dirty="0" smtClean="0"/>
              <a:t> </a:t>
            </a:r>
            <a:endParaRPr lang="en-CA" sz="1400" dirty="0">
              <a:solidFill>
                <a:schemeClr val="tx1"/>
              </a:solidFill>
            </a:endParaRPr>
          </a:p>
        </p:txBody>
      </p:sp>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23</a:t>
            </a:fld>
            <a:endParaRPr lang="en-CA" dirty="0"/>
          </a:p>
        </p:txBody>
      </p:sp>
    </p:spTree>
    <p:extLst>
      <p:ext uri="{BB962C8B-B14F-4D97-AF65-F5344CB8AC3E}">
        <p14:creationId xmlns:p14="http://schemas.microsoft.com/office/powerpoint/2010/main" val="2352237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09800"/>
            <a:ext cx="6858000" cy="1752600"/>
          </a:xfrm>
        </p:spPr>
        <p:txBody>
          <a:bodyPr/>
          <a:lstStyle/>
          <a:p>
            <a:r>
              <a:rPr lang="en-US" dirty="0" smtClean="0">
                <a:solidFill>
                  <a:schemeClr val="tx1"/>
                </a:solidFill>
              </a:rPr>
              <a:t>Alberta’s COMPETITIVE Business climate </a:t>
            </a:r>
            <a:endParaRPr lang="en-CA" dirty="0">
              <a:solidFill>
                <a:schemeClr val="tx1"/>
              </a:solidFill>
            </a:endParaRPr>
          </a:p>
        </p:txBody>
      </p:sp>
      <p:sp>
        <p:nvSpPr>
          <p:cNvPr id="3" name="Slide Number Placeholder 2"/>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3</a:t>
            </a:fld>
            <a:endParaRPr lang="en-CA" dirty="0"/>
          </a:p>
        </p:txBody>
      </p:sp>
    </p:spTree>
    <p:extLst>
      <p:ext uri="{BB962C8B-B14F-4D97-AF65-F5344CB8AC3E}">
        <p14:creationId xmlns:p14="http://schemas.microsoft.com/office/powerpoint/2010/main" val="4129225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74638"/>
            <a:ext cx="6858000" cy="1143000"/>
          </a:xfrm>
        </p:spPr>
        <p:txBody>
          <a:bodyPr>
            <a:normAutofit fontScale="90000"/>
          </a:bodyPr>
          <a:lstStyle/>
          <a:p>
            <a:r>
              <a:rPr lang="en-US" sz="2800" b="1" dirty="0" smtClean="0">
                <a:solidFill>
                  <a:schemeClr val="tx1"/>
                </a:solidFill>
              </a:rPr>
              <a:t>According to KPMG: Canada has the Lowest Location Costs among </a:t>
            </a:r>
            <a:r>
              <a:rPr lang="en-US" sz="2800" b="1" dirty="0" err="1" smtClean="0">
                <a:solidFill>
                  <a:schemeClr val="tx1"/>
                </a:solidFill>
              </a:rPr>
              <a:t>G7</a:t>
            </a:r>
            <a:r>
              <a:rPr lang="en-US" sz="2800" dirty="0">
                <a:solidFill>
                  <a:schemeClr val="tx1"/>
                </a:solidFill>
              </a:rPr>
              <a:t> </a:t>
            </a:r>
            <a:r>
              <a:rPr lang="en-US" sz="2800" dirty="0" smtClean="0">
                <a:solidFill>
                  <a:schemeClr val="tx1"/>
                </a:solidFill>
              </a:rPr>
              <a:t>Economies</a:t>
            </a:r>
            <a:endParaRPr lang="en-CA" sz="2800" b="1" dirty="0">
              <a:solidFill>
                <a:schemeClr val="tx1"/>
              </a:solidFill>
            </a:endParaRPr>
          </a:p>
        </p:txBody>
      </p:sp>
      <p:sp>
        <p:nvSpPr>
          <p:cNvPr id="9" name="Text Placeholder 8"/>
          <p:cNvSpPr>
            <a:spLocks noGrp="1"/>
          </p:cNvSpPr>
          <p:nvPr>
            <p:ph type="body" idx="1"/>
          </p:nvPr>
        </p:nvSpPr>
        <p:spPr>
          <a:xfrm>
            <a:off x="1676401" y="1676400"/>
            <a:ext cx="2820988" cy="498475"/>
          </a:xfrm>
        </p:spPr>
        <p:txBody>
          <a:bodyPr>
            <a:normAutofit fontScale="55000" lnSpcReduction="20000"/>
          </a:bodyPr>
          <a:lstStyle/>
          <a:p>
            <a:r>
              <a:rPr lang="en-US" dirty="0" smtClean="0">
                <a:solidFill>
                  <a:schemeClr val="tx1"/>
                </a:solidFill>
              </a:rPr>
              <a:t>Canada’s Business Costs Compared to the United States </a:t>
            </a:r>
            <a:endParaRPr lang="en-CA" dirty="0">
              <a:solidFill>
                <a:schemeClr val="tx1"/>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711331235"/>
              </p:ext>
            </p:extLst>
          </p:nvPr>
        </p:nvGraphicFramePr>
        <p:xfrm>
          <a:off x="1143000" y="2174876"/>
          <a:ext cx="3657600" cy="315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4</a:t>
            </a:fld>
            <a:endParaRPr lang="en-CA" dirty="0"/>
          </a:p>
        </p:txBody>
      </p:sp>
      <p:sp>
        <p:nvSpPr>
          <p:cNvPr id="2" name="TextBox 1"/>
          <p:cNvSpPr txBox="1"/>
          <p:nvPr/>
        </p:nvSpPr>
        <p:spPr>
          <a:xfrm>
            <a:off x="3505200" y="5943601"/>
            <a:ext cx="5029200" cy="338554"/>
          </a:xfrm>
          <a:prstGeom prst="rect">
            <a:avLst/>
          </a:prstGeom>
          <a:noFill/>
        </p:spPr>
        <p:txBody>
          <a:bodyPr wrap="square" rtlCol="0">
            <a:spAutoFit/>
          </a:bodyPr>
          <a:lstStyle/>
          <a:p>
            <a:r>
              <a:rPr lang="en-US" sz="800" dirty="0" smtClean="0"/>
              <a:t>Source: KPMG’s Guide to International Business Location Costs, 2016 edition. Data Retrieved </a:t>
            </a:r>
            <a:r>
              <a:rPr lang="en-US" sz="800" dirty="0"/>
              <a:t>on </a:t>
            </a:r>
            <a:r>
              <a:rPr lang="en-US" sz="800" dirty="0" smtClean="0"/>
              <a:t>April 1, 2016 </a:t>
            </a:r>
            <a:r>
              <a:rPr lang="en-US" sz="800" dirty="0"/>
              <a:t>from: https://www.competitivealternatives.com/reports/compalt2016_report_vol1_en.pdf</a:t>
            </a:r>
            <a:endParaRPr lang="en-CA" sz="800" dirty="0"/>
          </a:p>
        </p:txBody>
      </p:sp>
      <p:pic>
        <p:nvPicPr>
          <p:cNvPr id="4" name="Picture 3"/>
          <p:cNvPicPr>
            <a:picLocks noChangeAspect="1"/>
          </p:cNvPicPr>
          <p:nvPr/>
        </p:nvPicPr>
        <p:blipFill>
          <a:blip r:embed="rId7"/>
          <a:stretch>
            <a:fillRect/>
          </a:stretch>
        </p:blipFill>
        <p:spPr>
          <a:xfrm>
            <a:off x="4497389" y="1900208"/>
            <a:ext cx="4452335" cy="3598544"/>
          </a:xfrm>
          <a:prstGeom prst="rect">
            <a:avLst/>
          </a:prstGeom>
        </p:spPr>
      </p:pic>
      <p:sp>
        <p:nvSpPr>
          <p:cNvPr id="6" name="TextBox 5"/>
          <p:cNvSpPr txBox="1"/>
          <p:nvPr/>
        </p:nvSpPr>
        <p:spPr>
          <a:xfrm>
            <a:off x="1600200" y="5072783"/>
            <a:ext cx="3810000" cy="923330"/>
          </a:xfrm>
          <a:prstGeom prst="rect">
            <a:avLst/>
          </a:prstGeom>
          <a:noFill/>
        </p:spPr>
        <p:txBody>
          <a:bodyPr wrap="square" rtlCol="0">
            <a:spAutoFit/>
          </a:bodyPr>
          <a:lstStyle/>
          <a:p>
            <a:r>
              <a:rPr lang="en-US" dirty="0" smtClean="0"/>
              <a:t>And Alberta’s </a:t>
            </a:r>
            <a:r>
              <a:rPr lang="en-US" dirty="0" err="1" smtClean="0"/>
              <a:t>agri</a:t>
            </a:r>
            <a:r>
              <a:rPr lang="en-US" dirty="0" smtClean="0"/>
              <a:t>-processing manufacturing costs are 9.5% lower than in USA. </a:t>
            </a:r>
            <a:endParaRPr lang="en-US" dirty="0"/>
          </a:p>
        </p:txBody>
      </p:sp>
    </p:spTree>
    <p:extLst>
      <p:ext uri="{BB962C8B-B14F-4D97-AF65-F5344CB8AC3E}">
        <p14:creationId xmlns:p14="http://schemas.microsoft.com/office/powerpoint/2010/main" val="3044992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Competitive Tax Environment </a:t>
            </a:r>
            <a:endParaRPr lang="en-US" dirty="0">
              <a:solidFill>
                <a:schemeClr val="tx1"/>
              </a:solidFill>
            </a:endParaRPr>
          </a:p>
        </p:txBody>
      </p:sp>
      <p:sp>
        <p:nvSpPr>
          <p:cNvPr id="3" name="Content Placeholder 2"/>
          <p:cNvSpPr>
            <a:spLocks noGrp="1"/>
          </p:cNvSpPr>
          <p:nvPr>
            <p:ph idx="1"/>
          </p:nvPr>
        </p:nvSpPr>
        <p:spPr>
          <a:xfrm>
            <a:off x="1752600" y="4800600"/>
            <a:ext cx="6858000" cy="1523999"/>
          </a:xfrm>
        </p:spPr>
        <p:txBody>
          <a:bodyPr/>
          <a:lstStyle/>
          <a:p>
            <a:r>
              <a:rPr lang="en-CA" sz="1600" dirty="0">
                <a:solidFill>
                  <a:schemeClr val="tx1"/>
                </a:solidFill>
              </a:rPr>
              <a:t>Alberta businesses have among the lowest business taxes in Canada due to:</a:t>
            </a:r>
          </a:p>
          <a:p>
            <a:pPr lvl="1"/>
            <a:r>
              <a:rPr lang="en-CA" sz="1600" dirty="0">
                <a:solidFill>
                  <a:schemeClr val="tx1"/>
                </a:solidFill>
              </a:rPr>
              <a:t>Low corporate tax rates </a:t>
            </a:r>
          </a:p>
          <a:p>
            <a:pPr lvl="1"/>
            <a:r>
              <a:rPr lang="en-CA" sz="1600" dirty="0">
                <a:solidFill>
                  <a:schemeClr val="tx1"/>
                </a:solidFill>
              </a:rPr>
              <a:t>No provincial retail sales tax </a:t>
            </a:r>
          </a:p>
          <a:p>
            <a:pPr lvl="1"/>
            <a:r>
              <a:rPr lang="en-CA" sz="1600" dirty="0">
                <a:solidFill>
                  <a:schemeClr val="tx1"/>
                </a:solidFill>
              </a:rPr>
              <a:t>No capital tax </a:t>
            </a:r>
          </a:p>
          <a:p>
            <a:pPr lvl="1"/>
            <a:r>
              <a:rPr lang="en-CA" sz="1600" dirty="0">
                <a:solidFill>
                  <a:schemeClr val="tx1"/>
                </a:solidFill>
              </a:rPr>
              <a:t>No provincial payroll tax </a:t>
            </a:r>
          </a:p>
          <a:p>
            <a:endParaRPr lang="en-US" dirty="0">
              <a:solidFill>
                <a:schemeClr val="tx1"/>
              </a:solidFill>
            </a:endParaRPr>
          </a:p>
        </p:txBody>
      </p:sp>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fld id="{25A51321-1DA7-427D-A904-2A498F5E5E3A}" type="slidenum">
              <a:rPr lang="en-CA" smtClean="0"/>
              <a:t>5</a:t>
            </a:fld>
            <a:endParaRPr lang="en-CA" dirty="0"/>
          </a:p>
        </p:txBody>
      </p:sp>
      <p:pic>
        <p:nvPicPr>
          <p:cNvPr id="4098" name="Picture 2" descr="http://www.albertacanada.com/images/albertacanada/content/Graph_BusinessInAlber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85900"/>
            <a:ext cx="7553325"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35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6"/>
            <a:ext cx="6705600" cy="1374774"/>
          </a:xfrm>
        </p:spPr>
        <p:txBody>
          <a:bodyPr/>
          <a:lstStyle/>
          <a:p>
            <a:r>
              <a:rPr lang="en-US" dirty="0" smtClean="0">
                <a:solidFill>
                  <a:schemeClr val="tx1"/>
                </a:solidFill>
              </a:rPr>
              <a:t>A ROBUST </a:t>
            </a:r>
            <a:r>
              <a:rPr lang="en-US" dirty="0" err="1" smtClean="0">
                <a:solidFill>
                  <a:schemeClr val="tx1"/>
                </a:solidFill>
              </a:rPr>
              <a:t>AGRI</a:t>
            </a:r>
            <a:r>
              <a:rPr lang="en-US" dirty="0" smtClean="0">
                <a:solidFill>
                  <a:schemeClr val="tx1"/>
                </a:solidFill>
              </a:rPr>
              <a:t>-FOOD SECTOR</a:t>
            </a:r>
            <a:endParaRPr lang="en-CA" dirty="0">
              <a:solidFill>
                <a:schemeClr val="tx1"/>
              </a:solidFill>
            </a:endParaRPr>
          </a:p>
        </p:txBody>
      </p:sp>
    </p:spTree>
    <p:extLst>
      <p:ext uri="{BB962C8B-B14F-4D97-AF65-F5344CB8AC3E}">
        <p14:creationId xmlns:p14="http://schemas.microsoft.com/office/powerpoint/2010/main" val="1782507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631"/>
            <a:ext cx="7696200" cy="1143000"/>
          </a:xfrm>
        </p:spPr>
        <p:txBody>
          <a:bodyPr/>
          <a:lstStyle/>
          <a:p>
            <a:r>
              <a:rPr lang="en-US" sz="3000" dirty="0" smtClean="0">
                <a:solidFill>
                  <a:schemeClr val="tx1"/>
                </a:solidFill>
              </a:rPr>
              <a:t>Alberta a Reliable Supplier of Commodities</a:t>
            </a:r>
            <a:endParaRPr lang="en-CA" sz="3000" dirty="0">
              <a:solidFill>
                <a:schemeClr val="tx1"/>
              </a:solidFill>
            </a:endParaRPr>
          </a:p>
        </p:txBody>
      </p:sp>
      <p:sp>
        <p:nvSpPr>
          <p:cNvPr id="4" name="Content Placeholder 3"/>
          <p:cNvSpPr>
            <a:spLocks noGrp="1"/>
          </p:cNvSpPr>
          <p:nvPr>
            <p:ph sz="half" idx="1"/>
          </p:nvPr>
        </p:nvSpPr>
        <p:spPr>
          <a:xfrm>
            <a:off x="1676400" y="1601618"/>
            <a:ext cx="2895600" cy="4525963"/>
          </a:xfrm>
        </p:spPr>
        <p:txBody>
          <a:bodyPr/>
          <a:lstStyle/>
          <a:p>
            <a:pPr marL="0" indent="0">
              <a:buFontTx/>
              <a:buNone/>
              <a:defRPr/>
            </a:pPr>
            <a:r>
              <a:rPr lang="en-CA" sz="1400" dirty="0">
                <a:solidFill>
                  <a:schemeClr val="tx1"/>
                </a:solidFill>
              </a:rPr>
              <a:t>Alberta’s reputation as a world-class producer of agricultural commodities and </a:t>
            </a:r>
            <a:r>
              <a:rPr lang="en-CA" sz="1400" dirty="0" err="1">
                <a:solidFill>
                  <a:schemeClr val="tx1"/>
                </a:solidFill>
              </a:rPr>
              <a:t>agri</a:t>
            </a:r>
            <a:r>
              <a:rPr lang="en-CA" sz="1400" dirty="0">
                <a:solidFill>
                  <a:schemeClr val="tx1"/>
                </a:solidFill>
              </a:rPr>
              <a:t>-food products is the cornerstone of its strengths in </a:t>
            </a:r>
            <a:r>
              <a:rPr lang="en-CA" sz="1400" dirty="0" err="1" smtClean="0">
                <a:solidFill>
                  <a:schemeClr val="tx1"/>
                </a:solidFill>
              </a:rPr>
              <a:t>agri</a:t>
            </a:r>
            <a:r>
              <a:rPr lang="en-CA" sz="1400" dirty="0" smtClean="0">
                <a:solidFill>
                  <a:schemeClr val="tx1"/>
                </a:solidFill>
              </a:rPr>
              <a:t>-food production. </a:t>
            </a:r>
          </a:p>
          <a:p>
            <a:pPr marL="0" indent="0">
              <a:buFontTx/>
              <a:buNone/>
              <a:defRPr/>
            </a:pPr>
            <a:endParaRPr lang="en-US" sz="1400" dirty="0">
              <a:solidFill>
                <a:schemeClr val="tx1"/>
              </a:solidFill>
            </a:endParaRPr>
          </a:p>
          <a:p>
            <a:pPr marL="0" indent="0">
              <a:buFontTx/>
              <a:buNone/>
              <a:defRPr/>
            </a:pPr>
            <a:r>
              <a:rPr lang="en-CA" sz="1400" dirty="0">
                <a:solidFill>
                  <a:schemeClr val="tx1"/>
                </a:solidFill>
              </a:rPr>
              <a:t>Alberta enjoys a global reputation for safe, high-quality agriculture and </a:t>
            </a:r>
            <a:r>
              <a:rPr lang="en-CA" sz="1400" dirty="0" err="1">
                <a:solidFill>
                  <a:schemeClr val="tx1"/>
                </a:solidFill>
              </a:rPr>
              <a:t>agri</a:t>
            </a:r>
            <a:r>
              <a:rPr lang="en-CA" sz="1400" dirty="0">
                <a:solidFill>
                  <a:schemeClr val="tx1"/>
                </a:solidFill>
              </a:rPr>
              <a:t>-food products.  </a:t>
            </a:r>
            <a:endParaRPr lang="en-CA" sz="1400" dirty="0" smtClean="0">
              <a:solidFill>
                <a:schemeClr val="tx1"/>
              </a:solidFill>
            </a:endParaRPr>
          </a:p>
          <a:p>
            <a:pPr marL="0" indent="0">
              <a:buFontTx/>
              <a:buNone/>
              <a:defRPr/>
            </a:pPr>
            <a:endParaRPr lang="en-CA" sz="1400" dirty="0">
              <a:solidFill>
                <a:schemeClr val="tx1"/>
              </a:solidFill>
            </a:endParaRPr>
          </a:p>
          <a:p>
            <a:pPr marL="0" indent="0">
              <a:buFontTx/>
              <a:buNone/>
              <a:defRPr/>
            </a:pPr>
            <a:r>
              <a:rPr lang="en-CA" sz="1400" dirty="0" smtClean="0">
                <a:solidFill>
                  <a:schemeClr val="tx1"/>
                </a:solidFill>
              </a:rPr>
              <a:t>The </a:t>
            </a:r>
            <a:r>
              <a:rPr lang="en-CA" sz="1400" dirty="0">
                <a:solidFill>
                  <a:schemeClr val="tx1"/>
                </a:solidFill>
              </a:rPr>
              <a:t>reputation stems from accurate and consistent grading systems for grains and oilseeds, and various food safety initiatives for producers, processors, and consumers.  </a:t>
            </a:r>
            <a:endParaRPr lang="en-US" dirty="0">
              <a:solidFill>
                <a:schemeClr val="tx1"/>
              </a:solidFill>
            </a:endParaRPr>
          </a:p>
          <a:p>
            <a:pPr marL="0" indent="0">
              <a:buNone/>
            </a:pPr>
            <a:endParaRPr lang="en-CA" dirty="0">
              <a:solidFill>
                <a:schemeClr val="tx1"/>
              </a:solidFill>
            </a:endParaRPr>
          </a:p>
        </p:txBody>
      </p:sp>
      <p:sp>
        <p:nvSpPr>
          <p:cNvPr id="3" name="Slide Number Placeholder 2"/>
          <p:cNvSpPr>
            <a:spLocks noGrp="1"/>
          </p:cNvSpPr>
          <p:nvPr>
            <p:ph type="sldNum" sz="quarter" idx="4294967295"/>
          </p:nvPr>
        </p:nvSpPr>
        <p:spPr>
          <a:xfrm>
            <a:off x="8610600" y="6245225"/>
            <a:ext cx="533400" cy="476250"/>
          </a:xfrm>
          <a:prstGeom prst="rect">
            <a:avLst/>
          </a:prstGeom>
        </p:spPr>
        <p:txBody>
          <a:bodyPr/>
          <a:lstStyle/>
          <a:p>
            <a:fld id="{25A51321-1DA7-427D-A904-2A498F5E5E3A}" type="slidenum">
              <a:rPr lang="en-CA" smtClean="0"/>
              <a:t>7</a:t>
            </a:fld>
            <a:endParaRPr lang="en-CA" dirty="0"/>
          </a:p>
        </p:txBody>
      </p:sp>
      <p:sp>
        <p:nvSpPr>
          <p:cNvPr id="6" name="TextBox 5"/>
          <p:cNvSpPr txBox="1"/>
          <p:nvPr/>
        </p:nvSpPr>
        <p:spPr>
          <a:xfrm>
            <a:off x="5181600" y="6553200"/>
            <a:ext cx="3657600" cy="215444"/>
          </a:xfrm>
          <a:prstGeom prst="rect">
            <a:avLst/>
          </a:prstGeom>
          <a:noFill/>
        </p:spPr>
        <p:txBody>
          <a:bodyPr wrap="square" rtlCol="0">
            <a:spAutoFit/>
          </a:bodyPr>
          <a:lstStyle/>
          <a:p>
            <a:r>
              <a:rPr lang="en-US" sz="800" dirty="0" smtClean="0"/>
              <a:t>Source: Statistics Canada, </a:t>
            </a:r>
            <a:r>
              <a:rPr lang="en-US" sz="800" dirty="0" err="1" smtClean="0"/>
              <a:t>CANSIM</a:t>
            </a:r>
            <a:r>
              <a:rPr lang="en-US" sz="800" dirty="0" smtClean="0"/>
              <a:t> Table 0010010</a:t>
            </a:r>
            <a:endParaRPr lang="en-US" sz="800" dirty="0"/>
          </a:p>
        </p:txBody>
      </p:sp>
      <p:graphicFrame>
        <p:nvGraphicFramePr>
          <p:cNvPr id="8" name="Chart 7"/>
          <p:cNvGraphicFramePr>
            <a:graphicFrameLocks/>
          </p:cNvGraphicFramePr>
          <p:nvPr/>
        </p:nvGraphicFramePr>
        <p:xfrm>
          <a:off x="4648200" y="1601618"/>
          <a:ext cx="4170872"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6195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1" y="274638"/>
            <a:ext cx="7281864" cy="1143000"/>
          </a:xfrm>
        </p:spPr>
        <p:txBody>
          <a:bodyPr/>
          <a:lstStyle/>
          <a:p>
            <a:r>
              <a:rPr lang="en-US" dirty="0" smtClean="0">
                <a:solidFill>
                  <a:schemeClr val="tx1"/>
                </a:solidFill>
              </a:rPr>
              <a:t>The </a:t>
            </a:r>
            <a:r>
              <a:rPr lang="en-US" dirty="0" err="1" smtClean="0">
                <a:solidFill>
                  <a:schemeClr val="tx1"/>
                </a:solidFill>
              </a:rPr>
              <a:t>Agri</a:t>
            </a:r>
            <a:r>
              <a:rPr lang="en-US" dirty="0" smtClean="0">
                <a:solidFill>
                  <a:schemeClr val="tx1"/>
                </a:solidFill>
              </a:rPr>
              <a:t>-Food Industry is one of Alberta’s Main Economic Drivers </a:t>
            </a:r>
            <a:endParaRPr lang="en-CA" dirty="0">
              <a:solidFill>
                <a:schemeClr val="tx1"/>
              </a:solidFill>
            </a:endParaRPr>
          </a:p>
        </p:txBody>
      </p:sp>
      <p:sp>
        <p:nvSpPr>
          <p:cNvPr id="2" name="Slide Number Placeholder 1"/>
          <p:cNvSpPr>
            <a:spLocks noGrp="1"/>
          </p:cNvSpPr>
          <p:nvPr>
            <p:ph type="sldNum" sz="quarter" idx="4294967295"/>
          </p:nvPr>
        </p:nvSpPr>
        <p:spPr>
          <a:xfrm>
            <a:off x="8534400" y="6245225"/>
            <a:ext cx="609600" cy="476250"/>
          </a:xfrm>
          <a:prstGeom prst="rect">
            <a:avLst/>
          </a:prstGeom>
        </p:spPr>
        <p:txBody>
          <a:bodyPr/>
          <a:lstStyle/>
          <a:p>
            <a:r>
              <a:rPr lang="en-CA" dirty="0" smtClean="0"/>
              <a:t>7</a:t>
            </a:r>
            <a:endParaRPr lang="en-CA" dirty="0"/>
          </a:p>
        </p:txBody>
      </p:sp>
      <p:grpSp>
        <p:nvGrpSpPr>
          <p:cNvPr id="18" name="Group 17"/>
          <p:cNvGrpSpPr/>
          <p:nvPr/>
        </p:nvGrpSpPr>
        <p:grpSpPr>
          <a:xfrm>
            <a:off x="2135527" y="4884355"/>
            <a:ext cx="2209800" cy="1094781"/>
            <a:chOff x="1731169" y="3313461"/>
            <a:chExt cx="3075384" cy="696687"/>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319" y="3313461"/>
              <a:ext cx="3018234" cy="34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731169" y="3657600"/>
              <a:ext cx="3069432" cy="35254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1000" dirty="0"/>
                <a:t>Alberta's food and beverage manufacturing sales totaled a record </a:t>
              </a:r>
              <a:r>
                <a:rPr lang="en-CA" sz="1000" dirty="0" smtClean="0"/>
                <a:t>$14.6 </a:t>
              </a:r>
              <a:r>
                <a:rPr lang="en-CA" sz="1000" dirty="0"/>
                <a:t>billion in </a:t>
              </a:r>
              <a:r>
                <a:rPr lang="en-CA" sz="1000" dirty="0" smtClean="0"/>
                <a:t>2016.</a:t>
              </a:r>
              <a:endParaRPr lang="en-CA" sz="1000" dirty="0"/>
            </a:p>
          </p:txBody>
        </p:sp>
      </p:grpSp>
      <p:sp>
        <p:nvSpPr>
          <p:cNvPr id="20" name="TextBox 19"/>
          <p:cNvSpPr txBox="1"/>
          <p:nvPr/>
        </p:nvSpPr>
        <p:spPr>
          <a:xfrm>
            <a:off x="1828800" y="6248400"/>
            <a:ext cx="4724400" cy="369332"/>
          </a:xfrm>
          <a:prstGeom prst="rect">
            <a:avLst/>
          </a:prstGeom>
          <a:noFill/>
        </p:spPr>
        <p:txBody>
          <a:bodyPr wrap="square" rtlCol="0">
            <a:spAutoFit/>
          </a:bodyPr>
          <a:lstStyle/>
          <a:p>
            <a:r>
              <a:rPr lang="en-CA" sz="900" dirty="0"/>
              <a:t>Source: Statistics </a:t>
            </a:r>
            <a:r>
              <a:rPr lang="en-CA" sz="900" dirty="0" smtClean="0"/>
              <a:t>Canada </a:t>
            </a:r>
            <a:r>
              <a:rPr lang="en-CA" sz="900" dirty="0" err="1" smtClean="0"/>
              <a:t>CANSIM</a:t>
            </a:r>
            <a:r>
              <a:rPr lang="en-CA" sz="900" dirty="0" smtClean="0"/>
              <a:t> # 379-0030; Census of Agriculture, and Industry Canada</a:t>
            </a:r>
            <a:endParaRPr lang="en-CA" sz="900" dirty="0"/>
          </a:p>
        </p:txBody>
      </p:sp>
      <p:grpSp>
        <p:nvGrpSpPr>
          <p:cNvPr id="13" name="Group 12"/>
          <p:cNvGrpSpPr/>
          <p:nvPr/>
        </p:nvGrpSpPr>
        <p:grpSpPr>
          <a:xfrm>
            <a:off x="1828800" y="1843543"/>
            <a:ext cx="6933012" cy="1744896"/>
            <a:chOff x="2107404" y="1894353"/>
            <a:chExt cx="6933012" cy="1744896"/>
          </a:xfrm>
        </p:grpSpPr>
        <p:grpSp>
          <p:nvGrpSpPr>
            <p:cNvPr id="12" name="Group 11"/>
            <p:cNvGrpSpPr/>
            <p:nvPr/>
          </p:nvGrpSpPr>
          <p:grpSpPr>
            <a:xfrm>
              <a:off x="2107404" y="1894353"/>
              <a:ext cx="4591050" cy="1312743"/>
              <a:chOff x="2107404" y="1894353"/>
              <a:chExt cx="4591050" cy="1312743"/>
            </a:xfrm>
          </p:grpSpPr>
          <p:sp>
            <p:nvSpPr>
              <p:cNvPr id="6" name="TextBox 5"/>
              <p:cNvSpPr txBox="1"/>
              <p:nvPr/>
            </p:nvSpPr>
            <p:spPr>
              <a:xfrm>
                <a:off x="2135979" y="2806986"/>
                <a:ext cx="21336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t>Alberta’s real GDP for </a:t>
                </a:r>
                <a:r>
                  <a:rPr lang="en-US" sz="1000" dirty="0" err="1" smtClean="0"/>
                  <a:t>Agri</a:t>
                </a:r>
                <a:r>
                  <a:rPr lang="en-US" sz="1000" dirty="0" smtClean="0"/>
                  <a:t>-Food Industries in 2016</a:t>
                </a:r>
              </a:p>
            </p:txBody>
          </p:sp>
          <p:sp>
            <p:nvSpPr>
              <p:cNvPr id="7" name="TextBox 6"/>
              <p:cNvSpPr txBox="1"/>
              <p:nvPr/>
            </p:nvSpPr>
            <p:spPr>
              <a:xfrm>
                <a:off x="4412454" y="2883930"/>
                <a:ext cx="2286000" cy="2462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t>Alberta’s </a:t>
                </a:r>
                <a:r>
                  <a:rPr lang="en-US" sz="1000" dirty="0" err="1" smtClean="0"/>
                  <a:t>agri</a:t>
                </a:r>
                <a:r>
                  <a:rPr lang="en-US" sz="1000" dirty="0" smtClean="0"/>
                  <a:t>-food industry in 2016</a:t>
                </a:r>
                <a:endParaRPr lang="en-CA" sz="1000" dirty="0"/>
              </a:p>
            </p:txBody>
          </p:sp>
          <p:cxnSp>
            <p:nvCxnSpPr>
              <p:cNvPr id="9" name="Straight Connector 8"/>
              <p:cNvCxnSpPr>
                <a:stCxn id="6" idx="3"/>
                <a:endCxn id="7" idx="1"/>
              </p:cNvCxnSpPr>
              <p:nvPr/>
            </p:nvCxnSpPr>
            <p:spPr bwMode="auto">
              <a:xfrm>
                <a:off x="4269579" y="3007041"/>
                <a:ext cx="142875" cy="0"/>
              </a:xfrm>
              <a:prstGeom prst="line">
                <a:avLst/>
              </a:prstGeom>
              <a:solidFill>
                <a:schemeClr val="accent1"/>
              </a:solidFill>
              <a:ln w="53975" cap="flat" cmpd="sng" algn="ctr">
                <a:solidFill>
                  <a:schemeClr val="tx1"/>
                </a:solidFill>
                <a:prstDash val="solid"/>
                <a:round/>
                <a:headEnd type="none" w="med" len="med"/>
                <a:tailEnd type="none" w="med" len="med"/>
              </a:ln>
              <a:effectLst/>
            </p:spPr>
          </p:cxnSp>
          <p:sp>
            <p:nvSpPr>
              <p:cNvPr id="5" name="Rectangle 4"/>
              <p:cNvSpPr/>
              <p:nvPr/>
            </p:nvSpPr>
            <p:spPr>
              <a:xfrm>
                <a:off x="2107404" y="1894353"/>
                <a:ext cx="2007396"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$6.6 b</a:t>
                </a:r>
                <a:endParaRPr lang="en-C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253805" y="1894353"/>
                <a:ext cx="2392001" cy="584775"/>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73,200 jobs</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pic>
          <p:nvPicPr>
            <p:cNvPr id="3" name="Picture 2" descr="https://encrypted-tbn3.gstatic.com/images?q=tbn:ANd9GcSp93U3kCROWUtNGE6vAhXYqwc7UbddfyHD3Utn2bUN7V4eUGy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128608"/>
              <a:ext cx="2182416" cy="151064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stCxn id="7" idx="3"/>
              <a:endCxn id="3" idx="1"/>
            </p:cNvCxnSpPr>
            <p:nvPr/>
          </p:nvCxnSpPr>
          <p:spPr bwMode="auto">
            <a:xfrm flipV="1">
              <a:off x="6698454" y="2883929"/>
              <a:ext cx="159546" cy="12311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 name="Group 13"/>
          <p:cNvGrpSpPr/>
          <p:nvPr/>
        </p:nvGrpSpPr>
        <p:grpSpPr>
          <a:xfrm>
            <a:off x="4742416" y="4884355"/>
            <a:ext cx="1529357" cy="1101640"/>
            <a:chOff x="4800304" y="4002487"/>
            <a:chExt cx="1529357" cy="1101640"/>
          </a:xfrm>
        </p:grpSpPr>
        <p:pic>
          <p:nvPicPr>
            <p:cNvPr id="4098" name="Picture 2" descr="https://sp.yimg.com/xj/th?id=OIP.Mef617909623a92e379781be02dccd8c1o0&amp;pid=15.1&amp;H=160&amp;W=160&amp;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1133" y="4002487"/>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00304" y="4704017"/>
              <a:ext cx="1529357" cy="400110"/>
            </a:xfrm>
            <a:prstGeom prst="rect">
              <a:avLst/>
            </a:prstGeom>
            <a:noFill/>
            <a:ln w="28575">
              <a:solidFill>
                <a:schemeClr val="accent2">
                  <a:lumMod val="75000"/>
                </a:schemeClr>
              </a:solidFill>
            </a:ln>
          </p:spPr>
          <p:txBody>
            <a:bodyPr wrap="square" rtlCol="0">
              <a:spAutoFit/>
            </a:bodyPr>
            <a:lstStyle/>
            <a:p>
              <a:r>
                <a:rPr lang="en-US" sz="1000" dirty="0" smtClean="0"/>
                <a:t>Alberta is home to 671 </a:t>
              </a:r>
              <a:r>
                <a:rPr lang="en-US" sz="1000" dirty="0" err="1" smtClean="0"/>
                <a:t>Agri</a:t>
              </a:r>
              <a:r>
                <a:rPr lang="en-US" sz="1000" dirty="0" smtClean="0"/>
                <a:t>-food companies </a:t>
              </a:r>
              <a:endParaRPr lang="en-US" sz="1000" dirty="0"/>
            </a:p>
          </p:txBody>
        </p:sp>
      </p:grpSp>
      <p:grpSp>
        <p:nvGrpSpPr>
          <p:cNvPr id="19" name="Group 18"/>
          <p:cNvGrpSpPr/>
          <p:nvPr/>
        </p:nvGrpSpPr>
        <p:grpSpPr>
          <a:xfrm>
            <a:off x="6934200" y="4599666"/>
            <a:ext cx="1298973" cy="1409416"/>
            <a:chOff x="6858000" y="4202734"/>
            <a:chExt cx="1298973" cy="1409416"/>
          </a:xfrm>
        </p:grpSpPr>
        <p:pic>
          <p:nvPicPr>
            <p:cNvPr id="15" name="Picture 4" descr="https://sp.yimg.com/xj/th?id=OIP.M87924a676e48e784db3d4a7911f514e9o0&amp;pid=15.1&amp;H=160&amp;W=160&amp;P=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202734"/>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858000" y="4904264"/>
              <a:ext cx="1298973" cy="707886"/>
            </a:xfrm>
            <a:prstGeom prst="rect">
              <a:avLst/>
            </a:prstGeom>
            <a:noFill/>
            <a:ln w="25400">
              <a:solidFill>
                <a:schemeClr val="accent2">
                  <a:lumMod val="75000"/>
                </a:schemeClr>
              </a:solidFill>
            </a:ln>
          </p:spPr>
          <p:txBody>
            <a:bodyPr wrap="square" rtlCol="0">
              <a:spAutoFit/>
            </a:bodyPr>
            <a:lstStyle/>
            <a:p>
              <a:r>
                <a:rPr lang="en-US" sz="1000" dirty="0" smtClean="0"/>
                <a:t>40,638 farms operate in Alberta (50.3 M acres of farmland) in 2016</a:t>
              </a:r>
              <a:endParaRPr lang="en-US" sz="1000" dirty="0"/>
            </a:p>
          </p:txBody>
        </p:sp>
      </p:grpSp>
      <p:sp>
        <p:nvSpPr>
          <p:cNvPr id="21" name="TextBox 20"/>
          <p:cNvSpPr txBox="1"/>
          <p:nvPr/>
        </p:nvSpPr>
        <p:spPr>
          <a:xfrm>
            <a:off x="2418946" y="3441749"/>
            <a:ext cx="4277149" cy="1477328"/>
          </a:xfrm>
          <a:prstGeom prst="rect">
            <a:avLst/>
          </a:prstGeom>
          <a:noFill/>
        </p:spPr>
        <p:txBody>
          <a:bodyPr wrap="square" rtlCol="0">
            <a:spAutoFit/>
          </a:bodyPr>
          <a:lstStyle/>
          <a:p>
            <a:pPr algn="ctr"/>
            <a:r>
              <a:rPr lang="en-US" sz="1400" dirty="0" smtClean="0"/>
              <a:t>Food and beverage processing largest Alberta manufacturing sector by revenue/sales</a:t>
            </a:r>
          </a:p>
          <a:p>
            <a:pPr algn="ctr"/>
            <a:endParaRPr lang="en-US" sz="1400" dirty="0" smtClean="0"/>
          </a:p>
          <a:p>
            <a:pPr algn="ctr"/>
            <a:r>
              <a:rPr lang="en-US" sz="1000" dirty="0"/>
              <a:t>$14.6 billion in manufacturing sales, </a:t>
            </a:r>
            <a:r>
              <a:rPr lang="en-US" sz="1000" dirty="0" smtClean="0"/>
              <a:t>22,400 jobs </a:t>
            </a:r>
            <a:r>
              <a:rPr lang="en-US" sz="1000" dirty="0"/>
              <a:t>(50,800 in primary agriculture) </a:t>
            </a:r>
            <a:r>
              <a:rPr lang="en-US" sz="1000" dirty="0" smtClean="0"/>
              <a:t>$</a:t>
            </a:r>
            <a:r>
              <a:rPr lang="en-US" sz="1000" dirty="0"/>
              <a:t>5.0 billion </a:t>
            </a:r>
            <a:r>
              <a:rPr lang="en-US" sz="1000" dirty="0" smtClean="0"/>
              <a:t>in exports of </a:t>
            </a:r>
            <a:r>
              <a:rPr lang="en-US" sz="1000" dirty="0"/>
              <a:t>processed </a:t>
            </a:r>
            <a:r>
              <a:rPr lang="en-US" sz="1000" dirty="0" smtClean="0"/>
              <a:t>products.</a:t>
            </a:r>
            <a:endParaRPr lang="en-US" sz="1000" dirty="0"/>
          </a:p>
          <a:p>
            <a:pPr algn="ctr"/>
            <a:endParaRPr lang="en-US" sz="1400" dirty="0" smtClean="0"/>
          </a:p>
          <a:p>
            <a:pPr algn="ctr"/>
            <a:endParaRPr lang="en-CA" sz="1400" dirty="0"/>
          </a:p>
        </p:txBody>
      </p:sp>
    </p:spTree>
    <p:extLst>
      <p:ext uri="{BB962C8B-B14F-4D97-AF65-F5344CB8AC3E}">
        <p14:creationId xmlns:p14="http://schemas.microsoft.com/office/powerpoint/2010/main" val="1138831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 Growing </a:t>
            </a:r>
            <a:r>
              <a:rPr lang="en-US" dirty="0" err="1" smtClean="0">
                <a:solidFill>
                  <a:schemeClr val="tx1"/>
                </a:solidFill>
              </a:rPr>
              <a:t>Agri</a:t>
            </a:r>
            <a:r>
              <a:rPr lang="en-US" dirty="0" smtClean="0">
                <a:solidFill>
                  <a:schemeClr val="tx1"/>
                </a:solidFill>
              </a:rPr>
              <a:t>-Food Industry </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2730347"/>
              </p:ext>
            </p:extLst>
          </p:nvPr>
        </p:nvGraphicFramePr>
        <p:xfrm>
          <a:off x="1752600" y="1524000"/>
          <a:ext cx="7043737" cy="5019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6213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orange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orange template</Template>
  <TotalTime>12755</TotalTime>
  <Words>1405</Words>
  <Application>Microsoft Office PowerPoint</Application>
  <PresentationFormat>On-screen Show (4:3)</PresentationFormat>
  <Paragraphs>155</Paragraphs>
  <Slides>23</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Arial Narrow</vt:lpstr>
      <vt:lpstr>Calibri</vt:lpstr>
      <vt:lpstr>Wingdings</vt:lpstr>
      <vt:lpstr>PPT orange template</vt:lpstr>
      <vt:lpstr>Chart</vt:lpstr>
      <vt:lpstr>Choose Alberta for Agri-Investment! </vt:lpstr>
      <vt:lpstr>Table of Contents</vt:lpstr>
      <vt:lpstr>Alberta’s COMPETITIVE Business climate </vt:lpstr>
      <vt:lpstr>According to KPMG: Canada has the Lowest Location Costs among G7 Economies</vt:lpstr>
      <vt:lpstr>Competitive Tax Environment </vt:lpstr>
      <vt:lpstr>A ROBUST AGRI-FOOD SECTOR</vt:lpstr>
      <vt:lpstr>Alberta a Reliable Supplier of Commodities</vt:lpstr>
      <vt:lpstr>The Agri-Food Industry is one of Alberta’s Main Economic Drivers </vt:lpstr>
      <vt:lpstr>A Growing Agri-Food Industry </vt:lpstr>
      <vt:lpstr>Alberta’s Agri-Food Industry is Export-Oriented</vt:lpstr>
      <vt:lpstr>Sub-sector Strengths/Niche Areas</vt:lpstr>
      <vt:lpstr>INNOVATIVE RESEARCH AND DEVELOPMENT </vt:lpstr>
      <vt:lpstr>PowerPoint Presentation</vt:lpstr>
      <vt:lpstr>The Food Processing Development Centre</vt:lpstr>
      <vt:lpstr>PowerPoint Presentation</vt:lpstr>
      <vt:lpstr>PowerPoint Presentation</vt:lpstr>
      <vt:lpstr>Excellent global market access for business </vt:lpstr>
      <vt:lpstr>PowerPoint Presentation</vt:lpstr>
      <vt:lpstr>Efficient road, air and rail infrastructure</vt:lpstr>
      <vt:lpstr>Alberta Offers Investors Easy Access to Fast Growing Markets in North America and Asia </vt:lpstr>
      <vt:lpstr>Alberta’s Twelve International Offices </vt:lpstr>
      <vt:lpstr>Select Funding Programs </vt:lpstr>
      <vt:lpstr>Contact information </vt:lpstr>
    </vt:vector>
  </TitlesOfParts>
  <Company>GOA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Alberta</dc:title>
  <dc:creator>mario.orellana</dc:creator>
  <cp:lastModifiedBy>Mario Orellana</cp:lastModifiedBy>
  <cp:revision>506</cp:revision>
  <cp:lastPrinted>2017-07-07T18:17:58Z</cp:lastPrinted>
  <dcterms:created xsi:type="dcterms:W3CDTF">2014-02-27T19:52:55Z</dcterms:created>
  <dcterms:modified xsi:type="dcterms:W3CDTF">2017-09-29T18:17:29Z</dcterms:modified>
</cp:coreProperties>
</file>